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17"/>
  </p:notesMasterIdLst>
  <p:sldIdLst>
    <p:sldId id="256" r:id="rId2"/>
    <p:sldId id="275" r:id="rId3"/>
    <p:sldId id="257" r:id="rId4"/>
    <p:sldId id="270" r:id="rId5"/>
    <p:sldId id="268" r:id="rId6"/>
    <p:sldId id="262" r:id="rId7"/>
    <p:sldId id="267" r:id="rId8"/>
    <p:sldId id="266" r:id="rId9"/>
    <p:sldId id="269" r:id="rId10"/>
    <p:sldId id="271" r:id="rId11"/>
    <p:sldId id="272" r:id="rId12"/>
    <p:sldId id="274" r:id="rId13"/>
    <p:sldId id="276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5"/>
    <p:restoredTop sz="94719"/>
  </p:normalViewPr>
  <p:slideViewPr>
    <p:cSldViewPr snapToGrid="0">
      <p:cViewPr varScale="1">
        <p:scale>
          <a:sx n="120" d="100"/>
          <a:sy n="120" d="100"/>
        </p:scale>
        <p:origin x="169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543C6A-4B6A-42BD-9E84-38F113DB161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26650B-AE2F-4690-ABA0-42B5645D81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 the Birmingham property market.</a:t>
          </a:r>
        </a:p>
      </dgm:t>
    </dgm:pt>
    <dgm:pt modelId="{9C831714-5EEB-4786-AD87-F86C206A2BED}" type="parTrans" cxnId="{4ECB3226-555E-4A6F-B48B-D4E984134475}">
      <dgm:prSet/>
      <dgm:spPr/>
      <dgm:t>
        <a:bodyPr/>
        <a:lstStyle/>
        <a:p>
          <a:endParaRPr lang="en-US"/>
        </a:p>
      </dgm:t>
    </dgm:pt>
    <dgm:pt modelId="{0530FE86-C8EC-4904-A253-43C8857EE550}" type="sibTrans" cxnId="{4ECB3226-555E-4A6F-B48B-D4E9841344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EC961A-685D-4B3D-A490-7D1C9698C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 out the most expensive property type to invest in.</a:t>
          </a:r>
        </a:p>
      </dgm:t>
    </dgm:pt>
    <dgm:pt modelId="{5FD6A076-643D-4AA0-A00B-4359B12A612A}" type="parTrans" cxnId="{B562E0BC-776A-4564-97BC-F164C3CFC4F0}">
      <dgm:prSet/>
      <dgm:spPr/>
      <dgm:t>
        <a:bodyPr/>
        <a:lstStyle/>
        <a:p>
          <a:endParaRPr lang="en-US"/>
        </a:p>
      </dgm:t>
    </dgm:pt>
    <dgm:pt modelId="{E65A9880-BA01-4373-A58F-475679F33CA9}" type="sibTrans" cxnId="{B562E0BC-776A-4564-97BC-F164C3CFC4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E3E996-3F69-4FFC-B06E-8EB666B5EC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Match  the low , high and expensive areas with price and property type.</a:t>
          </a:r>
        </a:p>
      </dgm:t>
    </dgm:pt>
    <dgm:pt modelId="{3E2EC300-D354-45C5-B45A-C8CDC96E4FB3}" type="parTrans" cxnId="{C9BDE630-FA1E-4F88-BA14-10258004F205}">
      <dgm:prSet/>
      <dgm:spPr/>
      <dgm:t>
        <a:bodyPr/>
        <a:lstStyle/>
        <a:p>
          <a:endParaRPr lang="en-US"/>
        </a:p>
      </dgm:t>
    </dgm:pt>
    <dgm:pt modelId="{BE0A8AE7-5001-4307-8E92-2A1B7DE05B5F}" type="sibTrans" cxnId="{C9BDE630-FA1E-4F88-BA14-10258004F2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F19D5F2-35F4-417C-B66E-8CC9FEFBF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the relationship between price and bathrooms</a:t>
          </a:r>
        </a:p>
      </dgm:t>
    </dgm:pt>
    <dgm:pt modelId="{B7ED66F2-A6FD-4F51-BCD7-41A5DD851B0C}" type="parTrans" cxnId="{A3B54FF2-9282-4DF4-B155-F877B129D521}">
      <dgm:prSet/>
      <dgm:spPr/>
      <dgm:t>
        <a:bodyPr/>
        <a:lstStyle/>
        <a:p>
          <a:endParaRPr lang="en-US"/>
        </a:p>
      </dgm:t>
    </dgm:pt>
    <dgm:pt modelId="{86E0D24E-7496-4410-B3B2-D78E68258B07}" type="sibTrans" cxnId="{A3B54FF2-9282-4DF4-B155-F877B129D5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5097DD-D5B1-4A54-ABB1-6EF050027F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 the relationship between price and bedrooms.</a:t>
          </a:r>
        </a:p>
      </dgm:t>
    </dgm:pt>
    <dgm:pt modelId="{7AB29490-D7BE-4C1B-8609-142FF2558B41}" type="parTrans" cxnId="{339595FE-AEB4-4839-A162-867FA4FC5E3C}">
      <dgm:prSet/>
      <dgm:spPr/>
      <dgm:t>
        <a:bodyPr/>
        <a:lstStyle/>
        <a:p>
          <a:endParaRPr lang="en-US"/>
        </a:p>
      </dgm:t>
    </dgm:pt>
    <dgm:pt modelId="{0E7995D4-0154-455D-B855-775FACC9ABE8}" type="sibTrans" cxnId="{339595FE-AEB4-4839-A162-867FA4FC5E3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6C6164-6C8F-7C40-8438-5AF92C788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Stand out amongst from other housing websites.</a:t>
          </a:r>
        </a:p>
      </dgm:t>
    </dgm:pt>
    <dgm:pt modelId="{914C6B1D-6E6F-1C4A-8428-1E004C9FE495}" type="parTrans" cxnId="{7AED7A40-AC13-704C-AFDE-E8680675594A}">
      <dgm:prSet/>
      <dgm:spPr/>
      <dgm:t>
        <a:bodyPr/>
        <a:lstStyle/>
        <a:p>
          <a:endParaRPr lang="en-GB"/>
        </a:p>
      </dgm:t>
    </dgm:pt>
    <dgm:pt modelId="{92E1E51A-4623-994A-9D97-57EB726643C7}" type="sibTrans" cxnId="{7AED7A40-AC13-704C-AFDE-E8680675594A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2727693F-FAFF-45F0-A314-5643A5D3159D}" type="pres">
      <dgm:prSet presAssocID="{11543C6A-4B6A-42BD-9E84-38F113DB161F}" presName="root" presStyleCnt="0">
        <dgm:presLayoutVars>
          <dgm:dir/>
          <dgm:resizeHandles val="exact"/>
        </dgm:presLayoutVars>
      </dgm:prSet>
      <dgm:spPr/>
    </dgm:pt>
    <dgm:pt modelId="{84644931-C622-4F29-A80B-FDB0ACC05A7D}" type="pres">
      <dgm:prSet presAssocID="{11543C6A-4B6A-42BD-9E84-38F113DB161F}" presName="container" presStyleCnt="0">
        <dgm:presLayoutVars>
          <dgm:dir/>
          <dgm:resizeHandles val="exact"/>
        </dgm:presLayoutVars>
      </dgm:prSet>
      <dgm:spPr/>
    </dgm:pt>
    <dgm:pt modelId="{405538DB-555E-4C36-94A5-53C0518A5F28}" type="pres">
      <dgm:prSet presAssocID="{2226650B-AE2F-4690-ABA0-42B5645D81A1}" presName="compNode" presStyleCnt="0"/>
      <dgm:spPr/>
    </dgm:pt>
    <dgm:pt modelId="{32790C26-C871-43FB-BE95-87DC07B89038}" type="pres">
      <dgm:prSet presAssocID="{2226650B-AE2F-4690-ABA0-42B5645D81A1}" presName="iconBgRect" presStyleLbl="bgShp" presStyleIdx="0" presStyleCnt="6"/>
      <dgm:spPr/>
    </dgm:pt>
    <dgm:pt modelId="{062DD131-68BD-40BF-BC28-77349A24651A}" type="pres">
      <dgm:prSet presAssocID="{2226650B-AE2F-4690-ABA0-42B5645D81A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1C33BD7B-D4EE-45E8-AEA7-A230F2C192F1}" type="pres">
      <dgm:prSet presAssocID="{2226650B-AE2F-4690-ABA0-42B5645D81A1}" presName="spaceRect" presStyleCnt="0"/>
      <dgm:spPr/>
    </dgm:pt>
    <dgm:pt modelId="{BAA4A51F-2C1E-4A03-AE15-2910C0E0260F}" type="pres">
      <dgm:prSet presAssocID="{2226650B-AE2F-4690-ABA0-42B5645D81A1}" presName="textRect" presStyleLbl="revTx" presStyleIdx="0" presStyleCnt="6">
        <dgm:presLayoutVars>
          <dgm:chMax val="1"/>
          <dgm:chPref val="1"/>
        </dgm:presLayoutVars>
      </dgm:prSet>
      <dgm:spPr/>
    </dgm:pt>
    <dgm:pt modelId="{DAAEFD5F-D765-4212-8067-9D715CF8AF5B}" type="pres">
      <dgm:prSet presAssocID="{0530FE86-C8EC-4904-A253-43C8857EE550}" presName="sibTrans" presStyleLbl="sibTrans2D1" presStyleIdx="0" presStyleCnt="0"/>
      <dgm:spPr/>
    </dgm:pt>
    <dgm:pt modelId="{948F5A40-3B76-4FA6-88B5-DB82EF18CA77}" type="pres">
      <dgm:prSet presAssocID="{5FEC961A-685D-4B3D-A490-7D1C9698C7BE}" presName="compNode" presStyleCnt="0"/>
      <dgm:spPr/>
    </dgm:pt>
    <dgm:pt modelId="{76156EE3-1920-4A69-BCE7-B7E2FB5F9E08}" type="pres">
      <dgm:prSet presAssocID="{5FEC961A-685D-4B3D-A490-7D1C9698C7BE}" presName="iconBgRect" presStyleLbl="bgShp" presStyleIdx="1" presStyleCnt="6"/>
      <dgm:spPr/>
    </dgm:pt>
    <dgm:pt modelId="{0DCB86CA-F7BE-43D2-91BC-2A550F8DE5A7}" type="pres">
      <dgm:prSet presAssocID="{5FEC961A-685D-4B3D-A490-7D1C9698C7B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8096C3C0-582D-4A0F-9892-C65C43BE6CE4}" type="pres">
      <dgm:prSet presAssocID="{5FEC961A-685D-4B3D-A490-7D1C9698C7BE}" presName="spaceRect" presStyleCnt="0"/>
      <dgm:spPr/>
    </dgm:pt>
    <dgm:pt modelId="{DE377F6A-06C0-4D9F-A540-456AFFA5593E}" type="pres">
      <dgm:prSet presAssocID="{5FEC961A-685D-4B3D-A490-7D1C9698C7BE}" presName="textRect" presStyleLbl="revTx" presStyleIdx="1" presStyleCnt="6">
        <dgm:presLayoutVars>
          <dgm:chMax val="1"/>
          <dgm:chPref val="1"/>
        </dgm:presLayoutVars>
      </dgm:prSet>
      <dgm:spPr/>
    </dgm:pt>
    <dgm:pt modelId="{82B6129D-4511-4737-8D00-DF187AAFD69C}" type="pres">
      <dgm:prSet presAssocID="{E65A9880-BA01-4373-A58F-475679F33CA9}" presName="sibTrans" presStyleLbl="sibTrans2D1" presStyleIdx="0" presStyleCnt="0"/>
      <dgm:spPr/>
    </dgm:pt>
    <dgm:pt modelId="{4E7AAFA6-8512-47AB-B9C5-8366C2F4D39B}" type="pres">
      <dgm:prSet presAssocID="{8BE3E996-3F69-4FFC-B06E-8EB666B5EC80}" presName="compNode" presStyleCnt="0"/>
      <dgm:spPr/>
    </dgm:pt>
    <dgm:pt modelId="{A6A41B0C-C3A6-4BF9-B807-4647C515850A}" type="pres">
      <dgm:prSet presAssocID="{8BE3E996-3F69-4FFC-B06E-8EB666B5EC80}" presName="iconBgRect" presStyleLbl="bgShp" presStyleIdx="2" presStyleCnt="6"/>
      <dgm:spPr/>
    </dgm:pt>
    <dgm:pt modelId="{325D849B-2E69-484D-9D44-5C0D818FC95F}" type="pres">
      <dgm:prSet presAssocID="{8BE3E996-3F69-4FFC-B06E-8EB666B5EC8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22CB1226-8D9E-47CD-A164-879624B5869D}" type="pres">
      <dgm:prSet presAssocID="{8BE3E996-3F69-4FFC-B06E-8EB666B5EC80}" presName="spaceRect" presStyleCnt="0"/>
      <dgm:spPr/>
    </dgm:pt>
    <dgm:pt modelId="{3DB49C8C-22BD-433D-920F-81F85AB2945A}" type="pres">
      <dgm:prSet presAssocID="{8BE3E996-3F69-4FFC-B06E-8EB666B5EC80}" presName="textRect" presStyleLbl="revTx" presStyleIdx="2" presStyleCnt="6">
        <dgm:presLayoutVars>
          <dgm:chMax val="1"/>
          <dgm:chPref val="1"/>
        </dgm:presLayoutVars>
      </dgm:prSet>
      <dgm:spPr/>
    </dgm:pt>
    <dgm:pt modelId="{DC641533-47B5-4FC9-B17C-A869425B34CB}" type="pres">
      <dgm:prSet presAssocID="{BE0A8AE7-5001-4307-8E92-2A1B7DE05B5F}" presName="sibTrans" presStyleLbl="sibTrans2D1" presStyleIdx="0" presStyleCnt="0"/>
      <dgm:spPr/>
    </dgm:pt>
    <dgm:pt modelId="{03444FE2-D32E-49CA-8CE0-77B452D2786C}" type="pres">
      <dgm:prSet presAssocID="{0F19D5F2-35F4-417C-B66E-8CC9FEFBF74E}" presName="compNode" presStyleCnt="0"/>
      <dgm:spPr/>
    </dgm:pt>
    <dgm:pt modelId="{A5736CDB-D72E-45E2-9547-BDDA07F9D91B}" type="pres">
      <dgm:prSet presAssocID="{0F19D5F2-35F4-417C-B66E-8CC9FEFBF74E}" presName="iconBgRect" presStyleLbl="bgShp" presStyleIdx="3" presStyleCnt="6"/>
      <dgm:spPr/>
    </dgm:pt>
    <dgm:pt modelId="{C6525A1A-7171-4FFB-9EB8-4D787AFBD0A1}" type="pres">
      <dgm:prSet presAssocID="{0F19D5F2-35F4-417C-B66E-8CC9FEFBF74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9EFA84D-7C1E-4F5A-AB74-0BBFBEA5B031}" type="pres">
      <dgm:prSet presAssocID="{0F19D5F2-35F4-417C-B66E-8CC9FEFBF74E}" presName="spaceRect" presStyleCnt="0"/>
      <dgm:spPr/>
    </dgm:pt>
    <dgm:pt modelId="{D3586937-24D8-4CAE-BB69-A8BABB15C58B}" type="pres">
      <dgm:prSet presAssocID="{0F19D5F2-35F4-417C-B66E-8CC9FEFBF74E}" presName="textRect" presStyleLbl="revTx" presStyleIdx="3" presStyleCnt="6">
        <dgm:presLayoutVars>
          <dgm:chMax val="1"/>
          <dgm:chPref val="1"/>
        </dgm:presLayoutVars>
      </dgm:prSet>
      <dgm:spPr/>
    </dgm:pt>
    <dgm:pt modelId="{F50FF178-18D0-41B0-87F8-12A3354F918D}" type="pres">
      <dgm:prSet presAssocID="{86E0D24E-7496-4410-B3B2-D78E68258B07}" presName="sibTrans" presStyleLbl="sibTrans2D1" presStyleIdx="0" presStyleCnt="0"/>
      <dgm:spPr/>
    </dgm:pt>
    <dgm:pt modelId="{18E7D85B-A304-4D5A-8DDF-44C4CC88EA26}" type="pres">
      <dgm:prSet presAssocID="{0A5097DD-D5B1-4A54-ABB1-6EF050027FF6}" presName="compNode" presStyleCnt="0"/>
      <dgm:spPr/>
    </dgm:pt>
    <dgm:pt modelId="{54DD6393-164C-4ECE-85E6-C9F0C055F2AF}" type="pres">
      <dgm:prSet presAssocID="{0A5097DD-D5B1-4A54-ABB1-6EF050027FF6}" presName="iconBgRect" presStyleLbl="bgShp" presStyleIdx="4" presStyleCnt="6"/>
      <dgm:spPr/>
    </dgm:pt>
    <dgm:pt modelId="{1A78F532-1D9E-4249-B804-B0C1371BD049}" type="pres">
      <dgm:prSet presAssocID="{0A5097DD-D5B1-4A54-ABB1-6EF050027FF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1962EF86-4A4C-4F2C-BD2E-8BC6A21D4390}" type="pres">
      <dgm:prSet presAssocID="{0A5097DD-D5B1-4A54-ABB1-6EF050027FF6}" presName="spaceRect" presStyleCnt="0"/>
      <dgm:spPr/>
    </dgm:pt>
    <dgm:pt modelId="{8A56FA37-2778-46ED-B62C-D7360B3E40E5}" type="pres">
      <dgm:prSet presAssocID="{0A5097DD-D5B1-4A54-ABB1-6EF050027FF6}" presName="textRect" presStyleLbl="revTx" presStyleIdx="4" presStyleCnt="6">
        <dgm:presLayoutVars>
          <dgm:chMax val="1"/>
          <dgm:chPref val="1"/>
        </dgm:presLayoutVars>
      </dgm:prSet>
      <dgm:spPr/>
    </dgm:pt>
    <dgm:pt modelId="{648F6A44-43CD-3D46-9463-78F364900CAA}" type="pres">
      <dgm:prSet presAssocID="{0E7995D4-0154-455D-B855-775FACC9ABE8}" presName="sibTrans" presStyleLbl="sibTrans2D1" presStyleIdx="0" presStyleCnt="0"/>
      <dgm:spPr/>
    </dgm:pt>
    <dgm:pt modelId="{B4277608-CE74-F64F-BB9C-D2630A07D887}" type="pres">
      <dgm:prSet presAssocID="{016C6164-6C8F-7C40-8438-5AF92C7888E7}" presName="compNode" presStyleCnt="0"/>
      <dgm:spPr/>
    </dgm:pt>
    <dgm:pt modelId="{524F19DB-A965-D84E-8F5E-E58F7AFC6140}" type="pres">
      <dgm:prSet presAssocID="{016C6164-6C8F-7C40-8438-5AF92C7888E7}" presName="iconBgRect" presStyleLbl="bgShp" presStyleIdx="5" presStyleCnt="6"/>
      <dgm:spPr/>
    </dgm:pt>
    <dgm:pt modelId="{12FD22C2-CC1B-2243-9AC0-D34CAA6275FB}" type="pres">
      <dgm:prSet presAssocID="{016C6164-6C8F-7C40-8438-5AF92C7888E7}" presName="iconRect" presStyleLbl="node1" presStyleIdx="5" presStyleCnt="6"/>
      <dgm:spPr/>
    </dgm:pt>
    <dgm:pt modelId="{B253B287-7800-DC4B-9687-AA2EC9B8128F}" type="pres">
      <dgm:prSet presAssocID="{016C6164-6C8F-7C40-8438-5AF92C7888E7}" presName="spaceRect" presStyleCnt="0"/>
      <dgm:spPr/>
    </dgm:pt>
    <dgm:pt modelId="{7D718828-CF7F-654A-86DF-26A28F92A078}" type="pres">
      <dgm:prSet presAssocID="{016C6164-6C8F-7C40-8438-5AF92C7888E7}" presName="textRect" presStyleLbl="revTx" presStyleIdx="5" presStyleCnt="6" custScaleX="114907">
        <dgm:presLayoutVars>
          <dgm:chMax val="1"/>
          <dgm:chPref val="1"/>
        </dgm:presLayoutVars>
      </dgm:prSet>
      <dgm:spPr/>
    </dgm:pt>
  </dgm:ptLst>
  <dgm:cxnLst>
    <dgm:cxn modelId="{F8AC301B-A529-434F-87DD-597D047CEC6D}" type="presOf" srcId="{BE0A8AE7-5001-4307-8E92-2A1B7DE05B5F}" destId="{DC641533-47B5-4FC9-B17C-A869425B34CB}" srcOrd="0" destOrd="0" presId="urn:microsoft.com/office/officeart/2018/2/layout/IconCircleList"/>
    <dgm:cxn modelId="{009EDA1E-F19C-FE41-9F27-2638E0164E27}" type="presOf" srcId="{0E7995D4-0154-455D-B855-775FACC9ABE8}" destId="{648F6A44-43CD-3D46-9463-78F364900CAA}" srcOrd="0" destOrd="0" presId="urn:microsoft.com/office/officeart/2018/2/layout/IconCircleList"/>
    <dgm:cxn modelId="{4ECB3226-555E-4A6F-B48B-D4E984134475}" srcId="{11543C6A-4B6A-42BD-9E84-38F113DB161F}" destId="{2226650B-AE2F-4690-ABA0-42B5645D81A1}" srcOrd="0" destOrd="0" parTransId="{9C831714-5EEB-4786-AD87-F86C206A2BED}" sibTransId="{0530FE86-C8EC-4904-A253-43C8857EE550}"/>
    <dgm:cxn modelId="{C9BDE630-FA1E-4F88-BA14-10258004F205}" srcId="{11543C6A-4B6A-42BD-9E84-38F113DB161F}" destId="{8BE3E996-3F69-4FFC-B06E-8EB666B5EC80}" srcOrd="2" destOrd="0" parTransId="{3E2EC300-D354-45C5-B45A-C8CDC96E4FB3}" sibTransId="{BE0A8AE7-5001-4307-8E92-2A1B7DE05B5F}"/>
    <dgm:cxn modelId="{B0B9F934-1305-4534-8041-C3562B17A40B}" type="presOf" srcId="{2226650B-AE2F-4690-ABA0-42B5645D81A1}" destId="{BAA4A51F-2C1E-4A03-AE15-2910C0E0260F}" srcOrd="0" destOrd="0" presId="urn:microsoft.com/office/officeart/2018/2/layout/IconCircleList"/>
    <dgm:cxn modelId="{7AED7A40-AC13-704C-AFDE-E8680675594A}" srcId="{11543C6A-4B6A-42BD-9E84-38F113DB161F}" destId="{016C6164-6C8F-7C40-8438-5AF92C7888E7}" srcOrd="5" destOrd="0" parTransId="{914C6B1D-6E6F-1C4A-8428-1E004C9FE495}" sibTransId="{92E1E51A-4623-994A-9D97-57EB726643C7}"/>
    <dgm:cxn modelId="{ABA82242-9107-8F45-B1B6-8A20A789AA2F}" type="presOf" srcId="{016C6164-6C8F-7C40-8438-5AF92C7888E7}" destId="{7D718828-CF7F-654A-86DF-26A28F92A078}" srcOrd="0" destOrd="0" presId="urn:microsoft.com/office/officeart/2018/2/layout/IconCircleList"/>
    <dgm:cxn modelId="{0216F245-1967-44A1-BEA6-EE55471F7E22}" type="presOf" srcId="{11543C6A-4B6A-42BD-9E84-38F113DB161F}" destId="{2727693F-FAFF-45F0-A314-5643A5D3159D}" srcOrd="0" destOrd="0" presId="urn:microsoft.com/office/officeart/2018/2/layout/IconCircleList"/>
    <dgm:cxn modelId="{0B5E3C47-AD4B-4B2F-9A31-022BF17927C8}" type="presOf" srcId="{8BE3E996-3F69-4FFC-B06E-8EB666B5EC80}" destId="{3DB49C8C-22BD-433D-920F-81F85AB2945A}" srcOrd="0" destOrd="0" presId="urn:microsoft.com/office/officeart/2018/2/layout/IconCircleList"/>
    <dgm:cxn modelId="{D8CAB070-BC07-4375-B36A-690B7399A390}" type="presOf" srcId="{86E0D24E-7496-4410-B3B2-D78E68258B07}" destId="{F50FF178-18D0-41B0-87F8-12A3354F918D}" srcOrd="0" destOrd="0" presId="urn:microsoft.com/office/officeart/2018/2/layout/IconCircleList"/>
    <dgm:cxn modelId="{383BB0A1-9845-4E90-A264-7D6E22ECC4EE}" type="presOf" srcId="{0F19D5F2-35F4-417C-B66E-8CC9FEFBF74E}" destId="{D3586937-24D8-4CAE-BB69-A8BABB15C58B}" srcOrd="0" destOrd="0" presId="urn:microsoft.com/office/officeart/2018/2/layout/IconCircleList"/>
    <dgm:cxn modelId="{B562E0BC-776A-4564-97BC-F164C3CFC4F0}" srcId="{11543C6A-4B6A-42BD-9E84-38F113DB161F}" destId="{5FEC961A-685D-4B3D-A490-7D1C9698C7BE}" srcOrd="1" destOrd="0" parTransId="{5FD6A076-643D-4AA0-A00B-4359B12A612A}" sibTransId="{E65A9880-BA01-4373-A58F-475679F33CA9}"/>
    <dgm:cxn modelId="{C3B201D2-05F4-4A71-9575-C6B4E9D6EB7C}" type="presOf" srcId="{5FEC961A-685D-4B3D-A490-7D1C9698C7BE}" destId="{DE377F6A-06C0-4D9F-A540-456AFFA5593E}" srcOrd="0" destOrd="0" presId="urn:microsoft.com/office/officeart/2018/2/layout/IconCircleList"/>
    <dgm:cxn modelId="{921332D6-5FDA-4F67-BDB0-5DDED6C59545}" type="presOf" srcId="{0530FE86-C8EC-4904-A253-43C8857EE550}" destId="{DAAEFD5F-D765-4212-8067-9D715CF8AF5B}" srcOrd="0" destOrd="0" presId="urn:microsoft.com/office/officeart/2018/2/layout/IconCircleList"/>
    <dgm:cxn modelId="{52627DDF-418E-4542-9A7C-E99E9E8DB3E1}" type="presOf" srcId="{0A5097DD-D5B1-4A54-ABB1-6EF050027FF6}" destId="{8A56FA37-2778-46ED-B62C-D7360B3E40E5}" srcOrd="0" destOrd="0" presId="urn:microsoft.com/office/officeart/2018/2/layout/IconCircleList"/>
    <dgm:cxn modelId="{AC912AE5-CF55-4D1F-8C8B-EF3B9C7FAD73}" type="presOf" srcId="{E65A9880-BA01-4373-A58F-475679F33CA9}" destId="{82B6129D-4511-4737-8D00-DF187AAFD69C}" srcOrd="0" destOrd="0" presId="urn:microsoft.com/office/officeart/2018/2/layout/IconCircleList"/>
    <dgm:cxn modelId="{A3B54FF2-9282-4DF4-B155-F877B129D521}" srcId="{11543C6A-4B6A-42BD-9E84-38F113DB161F}" destId="{0F19D5F2-35F4-417C-B66E-8CC9FEFBF74E}" srcOrd="3" destOrd="0" parTransId="{B7ED66F2-A6FD-4F51-BCD7-41A5DD851B0C}" sibTransId="{86E0D24E-7496-4410-B3B2-D78E68258B07}"/>
    <dgm:cxn modelId="{339595FE-AEB4-4839-A162-867FA4FC5E3C}" srcId="{11543C6A-4B6A-42BD-9E84-38F113DB161F}" destId="{0A5097DD-D5B1-4A54-ABB1-6EF050027FF6}" srcOrd="4" destOrd="0" parTransId="{7AB29490-D7BE-4C1B-8609-142FF2558B41}" sibTransId="{0E7995D4-0154-455D-B855-775FACC9ABE8}"/>
    <dgm:cxn modelId="{03A59784-3404-498D-8A70-16C1B02E8532}" type="presParOf" srcId="{2727693F-FAFF-45F0-A314-5643A5D3159D}" destId="{84644931-C622-4F29-A80B-FDB0ACC05A7D}" srcOrd="0" destOrd="0" presId="urn:microsoft.com/office/officeart/2018/2/layout/IconCircleList"/>
    <dgm:cxn modelId="{CD9280A2-199E-49E3-B26F-9C9ED817026F}" type="presParOf" srcId="{84644931-C622-4F29-A80B-FDB0ACC05A7D}" destId="{405538DB-555E-4C36-94A5-53C0518A5F28}" srcOrd="0" destOrd="0" presId="urn:microsoft.com/office/officeart/2018/2/layout/IconCircleList"/>
    <dgm:cxn modelId="{2F79223A-8B67-4FB5-8461-02D2301699AA}" type="presParOf" srcId="{405538DB-555E-4C36-94A5-53C0518A5F28}" destId="{32790C26-C871-43FB-BE95-87DC07B89038}" srcOrd="0" destOrd="0" presId="urn:microsoft.com/office/officeart/2018/2/layout/IconCircleList"/>
    <dgm:cxn modelId="{7CB37305-B1CC-466B-B154-6974F2C8F41B}" type="presParOf" srcId="{405538DB-555E-4C36-94A5-53C0518A5F28}" destId="{062DD131-68BD-40BF-BC28-77349A24651A}" srcOrd="1" destOrd="0" presId="urn:microsoft.com/office/officeart/2018/2/layout/IconCircleList"/>
    <dgm:cxn modelId="{330767BA-5E79-463E-B5AE-950F3ECAD5E0}" type="presParOf" srcId="{405538DB-555E-4C36-94A5-53C0518A5F28}" destId="{1C33BD7B-D4EE-45E8-AEA7-A230F2C192F1}" srcOrd="2" destOrd="0" presId="urn:microsoft.com/office/officeart/2018/2/layout/IconCircleList"/>
    <dgm:cxn modelId="{661266BC-4D54-4909-BD35-CECAD4924A42}" type="presParOf" srcId="{405538DB-555E-4C36-94A5-53C0518A5F28}" destId="{BAA4A51F-2C1E-4A03-AE15-2910C0E0260F}" srcOrd="3" destOrd="0" presId="urn:microsoft.com/office/officeart/2018/2/layout/IconCircleList"/>
    <dgm:cxn modelId="{4CCBF91D-71BA-43C6-B097-5A0FC851E7B3}" type="presParOf" srcId="{84644931-C622-4F29-A80B-FDB0ACC05A7D}" destId="{DAAEFD5F-D765-4212-8067-9D715CF8AF5B}" srcOrd="1" destOrd="0" presId="urn:microsoft.com/office/officeart/2018/2/layout/IconCircleList"/>
    <dgm:cxn modelId="{750709F0-3C63-453C-A583-2CCE16445039}" type="presParOf" srcId="{84644931-C622-4F29-A80B-FDB0ACC05A7D}" destId="{948F5A40-3B76-4FA6-88B5-DB82EF18CA77}" srcOrd="2" destOrd="0" presId="urn:microsoft.com/office/officeart/2018/2/layout/IconCircleList"/>
    <dgm:cxn modelId="{E5786546-F839-43FB-A52A-F0BEC184A97A}" type="presParOf" srcId="{948F5A40-3B76-4FA6-88B5-DB82EF18CA77}" destId="{76156EE3-1920-4A69-BCE7-B7E2FB5F9E08}" srcOrd="0" destOrd="0" presId="urn:microsoft.com/office/officeart/2018/2/layout/IconCircleList"/>
    <dgm:cxn modelId="{CC862EAD-29D0-4E20-B1A5-29308C06D948}" type="presParOf" srcId="{948F5A40-3B76-4FA6-88B5-DB82EF18CA77}" destId="{0DCB86CA-F7BE-43D2-91BC-2A550F8DE5A7}" srcOrd="1" destOrd="0" presId="urn:microsoft.com/office/officeart/2018/2/layout/IconCircleList"/>
    <dgm:cxn modelId="{E95DCF10-CD43-4000-9052-7724DE4F18F5}" type="presParOf" srcId="{948F5A40-3B76-4FA6-88B5-DB82EF18CA77}" destId="{8096C3C0-582D-4A0F-9892-C65C43BE6CE4}" srcOrd="2" destOrd="0" presId="urn:microsoft.com/office/officeart/2018/2/layout/IconCircleList"/>
    <dgm:cxn modelId="{C9485A30-8E39-449B-8181-E39FA9F3C33B}" type="presParOf" srcId="{948F5A40-3B76-4FA6-88B5-DB82EF18CA77}" destId="{DE377F6A-06C0-4D9F-A540-456AFFA5593E}" srcOrd="3" destOrd="0" presId="urn:microsoft.com/office/officeart/2018/2/layout/IconCircleList"/>
    <dgm:cxn modelId="{E7FC1984-B032-4CC6-9B33-7891EEBD8680}" type="presParOf" srcId="{84644931-C622-4F29-A80B-FDB0ACC05A7D}" destId="{82B6129D-4511-4737-8D00-DF187AAFD69C}" srcOrd="3" destOrd="0" presId="urn:microsoft.com/office/officeart/2018/2/layout/IconCircleList"/>
    <dgm:cxn modelId="{925070B5-C21C-417D-8362-80C73D8734E7}" type="presParOf" srcId="{84644931-C622-4F29-A80B-FDB0ACC05A7D}" destId="{4E7AAFA6-8512-47AB-B9C5-8366C2F4D39B}" srcOrd="4" destOrd="0" presId="urn:microsoft.com/office/officeart/2018/2/layout/IconCircleList"/>
    <dgm:cxn modelId="{0AE5DEE5-7266-4C2B-A57B-15A545F53860}" type="presParOf" srcId="{4E7AAFA6-8512-47AB-B9C5-8366C2F4D39B}" destId="{A6A41B0C-C3A6-4BF9-B807-4647C515850A}" srcOrd="0" destOrd="0" presId="urn:microsoft.com/office/officeart/2018/2/layout/IconCircleList"/>
    <dgm:cxn modelId="{57FC92F1-C091-4EF3-8E42-12D1F1CF15C6}" type="presParOf" srcId="{4E7AAFA6-8512-47AB-B9C5-8366C2F4D39B}" destId="{325D849B-2E69-484D-9D44-5C0D818FC95F}" srcOrd="1" destOrd="0" presId="urn:microsoft.com/office/officeart/2018/2/layout/IconCircleList"/>
    <dgm:cxn modelId="{01331008-713F-4A93-AE1F-FE85B3DC9F21}" type="presParOf" srcId="{4E7AAFA6-8512-47AB-B9C5-8366C2F4D39B}" destId="{22CB1226-8D9E-47CD-A164-879624B5869D}" srcOrd="2" destOrd="0" presId="urn:microsoft.com/office/officeart/2018/2/layout/IconCircleList"/>
    <dgm:cxn modelId="{4FA2758D-7F1C-44EB-B068-761A3EB482C0}" type="presParOf" srcId="{4E7AAFA6-8512-47AB-B9C5-8366C2F4D39B}" destId="{3DB49C8C-22BD-433D-920F-81F85AB2945A}" srcOrd="3" destOrd="0" presId="urn:microsoft.com/office/officeart/2018/2/layout/IconCircleList"/>
    <dgm:cxn modelId="{238D306D-3BCB-4FD3-8AF7-F27A8E11ACC2}" type="presParOf" srcId="{84644931-C622-4F29-A80B-FDB0ACC05A7D}" destId="{DC641533-47B5-4FC9-B17C-A869425B34CB}" srcOrd="5" destOrd="0" presId="urn:microsoft.com/office/officeart/2018/2/layout/IconCircleList"/>
    <dgm:cxn modelId="{C319AE26-79DD-43B0-8734-034B70DDADAF}" type="presParOf" srcId="{84644931-C622-4F29-A80B-FDB0ACC05A7D}" destId="{03444FE2-D32E-49CA-8CE0-77B452D2786C}" srcOrd="6" destOrd="0" presId="urn:microsoft.com/office/officeart/2018/2/layout/IconCircleList"/>
    <dgm:cxn modelId="{2F201DB2-016E-42DF-B367-7F13A0EC38A7}" type="presParOf" srcId="{03444FE2-D32E-49CA-8CE0-77B452D2786C}" destId="{A5736CDB-D72E-45E2-9547-BDDA07F9D91B}" srcOrd="0" destOrd="0" presId="urn:microsoft.com/office/officeart/2018/2/layout/IconCircleList"/>
    <dgm:cxn modelId="{DB74860F-D412-424E-B0B8-64CED1AD1841}" type="presParOf" srcId="{03444FE2-D32E-49CA-8CE0-77B452D2786C}" destId="{C6525A1A-7171-4FFB-9EB8-4D787AFBD0A1}" srcOrd="1" destOrd="0" presId="urn:microsoft.com/office/officeart/2018/2/layout/IconCircleList"/>
    <dgm:cxn modelId="{1BDDD930-63B1-4638-85A2-1B2A95B69839}" type="presParOf" srcId="{03444FE2-D32E-49CA-8CE0-77B452D2786C}" destId="{A9EFA84D-7C1E-4F5A-AB74-0BBFBEA5B031}" srcOrd="2" destOrd="0" presId="urn:microsoft.com/office/officeart/2018/2/layout/IconCircleList"/>
    <dgm:cxn modelId="{B9B6B858-A6EC-440D-B1D9-BFC6C8311147}" type="presParOf" srcId="{03444FE2-D32E-49CA-8CE0-77B452D2786C}" destId="{D3586937-24D8-4CAE-BB69-A8BABB15C58B}" srcOrd="3" destOrd="0" presId="urn:microsoft.com/office/officeart/2018/2/layout/IconCircleList"/>
    <dgm:cxn modelId="{80EB8476-7E31-42CA-BACB-2E839816E69A}" type="presParOf" srcId="{84644931-C622-4F29-A80B-FDB0ACC05A7D}" destId="{F50FF178-18D0-41B0-87F8-12A3354F918D}" srcOrd="7" destOrd="0" presId="urn:microsoft.com/office/officeart/2018/2/layout/IconCircleList"/>
    <dgm:cxn modelId="{39944C3B-151A-476E-850D-D73B88957173}" type="presParOf" srcId="{84644931-C622-4F29-A80B-FDB0ACC05A7D}" destId="{18E7D85B-A304-4D5A-8DDF-44C4CC88EA26}" srcOrd="8" destOrd="0" presId="urn:microsoft.com/office/officeart/2018/2/layout/IconCircleList"/>
    <dgm:cxn modelId="{BED9041D-607B-401B-B62A-6A9D47BB0963}" type="presParOf" srcId="{18E7D85B-A304-4D5A-8DDF-44C4CC88EA26}" destId="{54DD6393-164C-4ECE-85E6-C9F0C055F2AF}" srcOrd="0" destOrd="0" presId="urn:microsoft.com/office/officeart/2018/2/layout/IconCircleList"/>
    <dgm:cxn modelId="{0A0B7C35-3B43-4795-BC35-9E174B82DBB7}" type="presParOf" srcId="{18E7D85B-A304-4D5A-8DDF-44C4CC88EA26}" destId="{1A78F532-1D9E-4249-B804-B0C1371BD049}" srcOrd="1" destOrd="0" presId="urn:microsoft.com/office/officeart/2018/2/layout/IconCircleList"/>
    <dgm:cxn modelId="{CD34171B-A85F-402D-9BE4-C19C83C95D6A}" type="presParOf" srcId="{18E7D85B-A304-4D5A-8DDF-44C4CC88EA26}" destId="{1962EF86-4A4C-4F2C-BD2E-8BC6A21D4390}" srcOrd="2" destOrd="0" presId="urn:microsoft.com/office/officeart/2018/2/layout/IconCircleList"/>
    <dgm:cxn modelId="{457DCD05-D709-4F65-A3B8-896661EF8D2D}" type="presParOf" srcId="{18E7D85B-A304-4D5A-8DDF-44C4CC88EA26}" destId="{8A56FA37-2778-46ED-B62C-D7360B3E40E5}" srcOrd="3" destOrd="0" presId="urn:microsoft.com/office/officeart/2018/2/layout/IconCircleList"/>
    <dgm:cxn modelId="{17F58E4B-F0AC-9043-AF6A-0772A65099B7}" type="presParOf" srcId="{84644931-C622-4F29-A80B-FDB0ACC05A7D}" destId="{648F6A44-43CD-3D46-9463-78F364900CAA}" srcOrd="9" destOrd="0" presId="urn:microsoft.com/office/officeart/2018/2/layout/IconCircleList"/>
    <dgm:cxn modelId="{DB822DE0-AF0A-5B48-B06C-5B23FDE2DD8A}" type="presParOf" srcId="{84644931-C622-4F29-A80B-FDB0ACC05A7D}" destId="{B4277608-CE74-F64F-BB9C-D2630A07D887}" srcOrd="10" destOrd="0" presId="urn:microsoft.com/office/officeart/2018/2/layout/IconCircleList"/>
    <dgm:cxn modelId="{04A62C08-B456-334C-B540-F96DFB7575A1}" type="presParOf" srcId="{B4277608-CE74-F64F-BB9C-D2630A07D887}" destId="{524F19DB-A965-D84E-8F5E-E58F7AFC6140}" srcOrd="0" destOrd="0" presId="urn:microsoft.com/office/officeart/2018/2/layout/IconCircleList"/>
    <dgm:cxn modelId="{FFB97999-54E2-A643-8641-C258F9B39D2C}" type="presParOf" srcId="{B4277608-CE74-F64F-BB9C-D2630A07D887}" destId="{12FD22C2-CC1B-2243-9AC0-D34CAA6275FB}" srcOrd="1" destOrd="0" presId="urn:microsoft.com/office/officeart/2018/2/layout/IconCircleList"/>
    <dgm:cxn modelId="{337CCF22-9123-CF4E-B201-EAFE81338B0F}" type="presParOf" srcId="{B4277608-CE74-F64F-BB9C-D2630A07D887}" destId="{B253B287-7800-DC4B-9687-AA2EC9B8128F}" srcOrd="2" destOrd="0" presId="urn:microsoft.com/office/officeart/2018/2/layout/IconCircleList"/>
    <dgm:cxn modelId="{EC4C0F2F-9E2E-A74C-A387-6D9EF5D5E086}" type="presParOf" srcId="{B4277608-CE74-F64F-BB9C-D2630A07D887}" destId="{7D718828-CF7F-654A-86DF-26A28F92A07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790C26-C871-43FB-BE95-87DC07B89038}">
      <dsp:nvSpPr>
        <dsp:cNvPr id="0" name=""/>
        <dsp:cNvSpPr/>
      </dsp:nvSpPr>
      <dsp:spPr>
        <a:xfrm>
          <a:off x="582147" y="56692"/>
          <a:ext cx="781314" cy="7813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DD131-68BD-40BF-BC28-77349A24651A}">
      <dsp:nvSpPr>
        <dsp:cNvPr id="0" name=""/>
        <dsp:cNvSpPr/>
      </dsp:nvSpPr>
      <dsp:spPr>
        <a:xfrm>
          <a:off x="746223" y="220768"/>
          <a:ext cx="453162" cy="453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4A51F-2C1E-4A03-AE15-2910C0E0260F}">
      <dsp:nvSpPr>
        <dsp:cNvPr id="0" name=""/>
        <dsp:cNvSpPr/>
      </dsp:nvSpPr>
      <dsp:spPr>
        <a:xfrm>
          <a:off x="1530886" y="56692"/>
          <a:ext cx="1841670" cy="78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 the Birmingham property market.</a:t>
          </a:r>
        </a:p>
      </dsp:txBody>
      <dsp:txXfrm>
        <a:off x="1530886" y="56692"/>
        <a:ext cx="1841670" cy="781314"/>
      </dsp:txXfrm>
    </dsp:sp>
    <dsp:sp modelId="{76156EE3-1920-4A69-BCE7-B7E2FB5F9E08}">
      <dsp:nvSpPr>
        <dsp:cNvPr id="0" name=""/>
        <dsp:cNvSpPr/>
      </dsp:nvSpPr>
      <dsp:spPr>
        <a:xfrm>
          <a:off x="3693454" y="56692"/>
          <a:ext cx="781314" cy="78131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B86CA-F7BE-43D2-91BC-2A550F8DE5A7}">
      <dsp:nvSpPr>
        <dsp:cNvPr id="0" name=""/>
        <dsp:cNvSpPr/>
      </dsp:nvSpPr>
      <dsp:spPr>
        <a:xfrm>
          <a:off x="3857530" y="220768"/>
          <a:ext cx="453162" cy="4531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77F6A-06C0-4D9F-A540-456AFFA5593E}">
      <dsp:nvSpPr>
        <dsp:cNvPr id="0" name=""/>
        <dsp:cNvSpPr/>
      </dsp:nvSpPr>
      <dsp:spPr>
        <a:xfrm>
          <a:off x="4642194" y="56692"/>
          <a:ext cx="1841670" cy="78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Find out the most expensive property type to invest in.</a:t>
          </a:r>
        </a:p>
      </dsp:txBody>
      <dsp:txXfrm>
        <a:off x="4642194" y="56692"/>
        <a:ext cx="1841670" cy="781314"/>
      </dsp:txXfrm>
    </dsp:sp>
    <dsp:sp modelId="{A6A41B0C-C3A6-4BF9-B807-4647C515850A}">
      <dsp:nvSpPr>
        <dsp:cNvPr id="0" name=""/>
        <dsp:cNvSpPr/>
      </dsp:nvSpPr>
      <dsp:spPr>
        <a:xfrm>
          <a:off x="582147" y="1470956"/>
          <a:ext cx="781314" cy="78131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D849B-2E69-484D-9D44-5C0D818FC95F}">
      <dsp:nvSpPr>
        <dsp:cNvPr id="0" name=""/>
        <dsp:cNvSpPr/>
      </dsp:nvSpPr>
      <dsp:spPr>
        <a:xfrm>
          <a:off x="746223" y="1635032"/>
          <a:ext cx="453162" cy="4531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49C8C-22BD-433D-920F-81F85AB2945A}">
      <dsp:nvSpPr>
        <dsp:cNvPr id="0" name=""/>
        <dsp:cNvSpPr/>
      </dsp:nvSpPr>
      <dsp:spPr>
        <a:xfrm>
          <a:off x="1530886" y="1470956"/>
          <a:ext cx="1841670" cy="78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Match  the low , high and expensive areas with price and property type.</a:t>
          </a:r>
        </a:p>
      </dsp:txBody>
      <dsp:txXfrm>
        <a:off x="1530886" y="1470956"/>
        <a:ext cx="1841670" cy="781314"/>
      </dsp:txXfrm>
    </dsp:sp>
    <dsp:sp modelId="{A5736CDB-D72E-45E2-9547-BDDA07F9D91B}">
      <dsp:nvSpPr>
        <dsp:cNvPr id="0" name=""/>
        <dsp:cNvSpPr/>
      </dsp:nvSpPr>
      <dsp:spPr>
        <a:xfrm>
          <a:off x="3693454" y="1470956"/>
          <a:ext cx="781314" cy="7813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25A1A-7171-4FFB-9EB8-4D787AFBD0A1}">
      <dsp:nvSpPr>
        <dsp:cNvPr id="0" name=""/>
        <dsp:cNvSpPr/>
      </dsp:nvSpPr>
      <dsp:spPr>
        <a:xfrm>
          <a:off x="3857530" y="1635032"/>
          <a:ext cx="453162" cy="4531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86937-24D8-4CAE-BB69-A8BABB15C58B}">
      <dsp:nvSpPr>
        <dsp:cNvPr id="0" name=""/>
        <dsp:cNvSpPr/>
      </dsp:nvSpPr>
      <dsp:spPr>
        <a:xfrm>
          <a:off x="4642194" y="1470956"/>
          <a:ext cx="1841670" cy="78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Understand the relationship between price and bathrooms</a:t>
          </a:r>
        </a:p>
      </dsp:txBody>
      <dsp:txXfrm>
        <a:off x="4642194" y="1470956"/>
        <a:ext cx="1841670" cy="781314"/>
      </dsp:txXfrm>
    </dsp:sp>
    <dsp:sp modelId="{54DD6393-164C-4ECE-85E6-C9F0C055F2AF}">
      <dsp:nvSpPr>
        <dsp:cNvPr id="0" name=""/>
        <dsp:cNvSpPr/>
      </dsp:nvSpPr>
      <dsp:spPr>
        <a:xfrm>
          <a:off x="582147" y="2885219"/>
          <a:ext cx="781314" cy="78131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8F532-1D9E-4249-B804-B0C1371BD049}">
      <dsp:nvSpPr>
        <dsp:cNvPr id="0" name=""/>
        <dsp:cNvSpPr/>
      </dsp:nvSpPr>
      <dsp:spPr>
        <a:xfrm>
          <a:off x="746223" y="3049295"/>
          <a:ext cx="453162" cy="4531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6FA37-2778-46ED-B62C-D7360B3E40E5}">
      <dsp:nvSpPr>
        <dsp:cNvPr id="0" name=""/>
        <dsp:cNvSpPr/>
      </dsp:nvSpPr>
      <dsp:spPr>
        <a:xfrm>
          <a:off x="1530886" y="2885219"/>
          <a:ext cx="1841670" cy="78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 the relationship between price and bedrooms.</a:t>
          </a:r>
        </a:p>
      </dsp:txBody>
      <dsp:txXfrm>
        <a:off x="1530886" y="2885219"/>
        <a:ext cx="1841670" cy="781314"/>
      </dsp:txXfrm>
    </dsp:sp>
    <dsp:sp modelId="{524F19DB-A965-D84E-8F5E-E58F7AFC6140}">
      <dsp:nvSpPr>
        <dsp:cNvPr id="0" name=""/>
        <dsp:cNvSpPr/>
      </dsp:nvSpPr>
      <dsp:spPr>
        <a:xfrm>
          <a:off x="3693454" y="2885219"/>
          <a:ext cx="781314" cy="7813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D22C2-CC1B-2243-9AC0-D34CAA6275FB}">
      <dsp:nvSpPr>
        <dsp:cNvPr id="0" name=""/>
        <dsp:cNvSpPr/>
      </dsp:nvSpPr>
      <dsp:spPr>
        <a:xfrm>
          <a:off x="3857530" y="3049295"/>
          <a:ext cx="453162" cy="45316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18828-CF7F-654A-86DF-26A28F92A078}">
      <dsp:nvSpPr>
        <dsp:cNvPr id="0" name=""/>
        <dsp:cNvSpPr/>
      </dsp:nvSpPr>
      <dsp:spPr>
        <a:xfrm>
          <a:off x="4504925" y="2885219"/>
          <a:ext cx="2116208" cy="78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 out amongst from other housing websites.</a:t>
          </a:r>
        </a:p>
      </dsp:txBody>
      <dsp:txXfrm>
        <a:off x="4504925" y="2885219"/>
        <a:ext cx="2116208" cy="781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A9DD7-D974-AC4E-974F-4E09DD9BC11A}" type="datetimeFigureOut">
              <a:rPr lang="en-US" smtClean="0"/>
              <a:t>10/2/22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79EB3-BEDD-564C-85DF-DDF05E318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4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79EB3-BEDD-564C-85DF-DDF05E318E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79EB3-BEDD-564C-85DF-DDF05E318E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7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79EB3-BEDD-564C-85DF-DDF05E318E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4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79EB3-BEDD-564C-85DF-DDF05E318E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1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79EB3-BEDD-564C-85DF-DDF05E318E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1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79EB3-BEDD-564C-85DF-DDF05E318E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02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79EB3-BEDD-564C-85DF-DDF05E318E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12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9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0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94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21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93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8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7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72345051-2045-45DA-935E-2E3CA1A69ADC}" type="datetimeFigureOut">
              <a:rPr lang="en-US" smtClean="0"/>
              <a:t>10/2/22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4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09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oodfreephotos.com/england/birmingham/university-of-birmingham.jpg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ell-r-brown/4897577592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robbiesherman/697872138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lickr.com/photos/stadiumguide/756332474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ell-r-brown/3669023389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rightmove.co.uk/" TargetMode="External"/><Relationship Id="rId4" Type="http://schemas.openxmlformats.org/officeDocument/2006/relationships/hyperlink" Target="http://www.zoopla.co.u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ell-r-brown/4285589838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ky, grass, government building&#10;&#10;Description automatically generated">
            <a:extLst>
              <a:ext uri="{FF2B5EF4-FFF2-40B4-BE49-F238E27FC236}">
                <a16:creationId xmlns:a16="http://schemas.microsoft.com/office/drawing/2014/main" id="{717DE0F3-62F2-E927-93F9-9FB0D1948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091" r="9093"/>
          <a:stretch/>
        </p:blipFill>
        <p:spPr>
          <a:xfrm>
            <a:off x="20" y="10"/>
            <a:ext cx="9143751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2" y="3064931"/>
            <a:ext cx="6219780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08589-58EB-E0F2-A99F-5E3B14A37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94" y="3236470"/>
            <a:ext cx="5121783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defTabSz="914400"/>
            <a:r>
              <a:rPr lang="en-US" sz="3800">
                <a:solidFill>
                  <a:srgbClr val="FFFFFE"/>
                </a:solidFill>
              </a:rPr>
              <a:t>SELLING BIRMINGHAM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72193-8B66-6B02-87FF-35234A2A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252" y="4660610"/>
            <a:ext cx="3621505" cy="716529"/>
          </a:xfrm>
        </p:spPr>
        <p:txBody>
          <a:bodyPr vert="horz" lIns="91440" tIns="91440" rIns="91440" bIns="91440" rtlCol="0">
            <a:normAutofit fontScale="92500"/>
          </a:bodyPr>
          <a:lstStyle/>
          <a:p>
            <a:pPr algn="r" defTabSz="914400">
              <a:lnSpc>
                <a:spcPct val="110000"/>
              </a:lnSpc>
            </a:pPr>
            <a:r>
              <a:rPr lang="en-US" sz="1200" i="1" dirty="0">
                <a:solidFill>
                  <a:srgbClr val="FFFFFE"/>
                </a:solidFill>
              </a:rPr>
              <a:t>                                           UNIVERSITY OF BIRMINGHAM</a:t>
            </a:r>
          </a:p>
          <a:p>
            <a:pPr algn="just" defTabSz="914400">
              <a:lnSpc>
                <a:spcPct val="110000"/>
              </a:lnSpc>
            </a:pPr>
            <a:r>
              <a:rPr lang="en-US" sz="1200" i="1" dirty="0">
                <a:solidFill>
                  <a:srgbClr val="FFFFFE"/>
                </a:solidFill>
              </a:rPr>
              <a:t>                                                          2022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93" y="4666480"/>
            <a:ext cx="5121783" cy="0"/>
          </a:xfrm>
          <a:prstGeom prst="line">
            <a:avLst/>
          </a:prstGeom>
          <a:ln w="31750">
            <a:solidFill>
              <a:srgbClr val="6DAEF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4CEC4B9-225B-5AE5-DDA1-C38F2EFE83B8}"/>
              </a:ext>
            </a:extLst>
          </p:cNvPr>
          <p:cNvSpPr txBox="1"/>
          <p:nvPr/>
        </p:nvSpPr>
        <p:spPr>
          <a:xfrm>
            <a:off x="6217398" y="6460958"/>
            <a:ext cx="2926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BIRMINGHAM,EDGBASTON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044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31330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326D5DE1-956B-AA47-E951-2BB06CBA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422" y="514876"/>
            <a:ext cx="5737417" cy="5871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2000" dirty="0"/>
              <a:t> </a:t>
            </a:r>
            <a:r>
              <a:rPr lang="en-US" sz="1400" dirty="0"/>
              <a:t>price and bedrooms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25C7F8-B921-86FB-058F-B94865459559}"/>
              </a:ext>
            </a:extLst>
          </p:cNvPr>
          <p:cNvSpPr txBox="1"/>
          <p:nvPr/>
        </p:nvSpPr>
        <p:spPr>
          <a:xfrm>
            <a:off x="552778" y="4303133"/>
            <a:ext cx="8038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 SCATTER PLOT SHOWING A RELATIONSHIP BETWEEN PRICE AND BEDROOMS THE PRICE OF THE BATHROOM WAS MATCHED AGAINST THE NUMBER OF BEDROOMS. FROM THE ANALYSIS IT IS EVEIDENT THAT THERE IS A CORRELATION BETWEEN THE PRICE OF THE PROPERTY AND THE NUMBER OF BEDROOMS</a:t>
            </a:r>
            <a:r>
              <a:rPr lang="en-US" sz="1200" dirty="0"/>
              <a:t>.</a:t>
            </a:r>
          </a:p>
        </p:txBody>
      </p:sp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30E32014-1BEE-264E-C77C-4D34ECF7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94" y="1074207"/>
            <a:ext cx="5916662" cy="289173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F97656E-B1AE-4639-9400-F0FBECC69640}"/>
              </a:ext>
            </a:extLst>
          </p:cNvPr>
          <p:cNvSpPr txBox="1"/>
          <p:nvPr/>
        </p:nvSpPr>
        <p:spPr>
          <a:xfrm>
            <a:off x="7006856" y="6568037"/>
            <a:ext cx="2881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Price and Bedroom Analysis</a:t>
            </a:r>
          </a:p>
        </p:txBody>
      </p:sp>
    </p:spTree>
    <p:extLst>
      <p:ext uri="{BB962C8B-B14F-4D97-AF65-F5344CB8AC3E}">
        <p14:creationId xmlns:p14="http://schemas.microsoft.com/office/powerpoint/2010/main" val="110944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3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2A009F8-706F-3858-37BB-0A5895329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0698" y="233916"/>
            <a:ext cx="5209828" cy="449681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1200" dirty="0"/>
              <a:t>Price and bathrooms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24B4-E8E3-08B9-E0A3-861EEE308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653" y="4256601"/>
            <a:ext cx="7811454" cy="1295687"/>
          </a:xfrm>
        </p:spPr>
        <p:txBody>
          <a:bodyPr vert="horz" lIns="91440" tIns="91440" rIns="91440" bIns="91440" rtlCol="0">
            <a:noAutofit/>
          </a:bodyPr>
          <a:lstStyle/>
          <a:p>
            <a:pPr algn="just" defTabSz="914400">
              <a:lnSpc>
                <a:spcPct val="110000"/>
              </a:lnSpc>
            </a:pPr>
            <a:r>
              <a:rPr lang="en-US" sz="1400" dirty="0"/>
              <a:t>A scatter plot showing a relationship between price and bathroom. The price of the bathroom was matched against the NUMBER OF BATHROOMS. From THE ANALYSIS IT IS EVEIDENT THAT THERE IS A CORRELATION BETWEEN THE PRICE OF THE PROPERTY AND THE NUMBER OF BATHROOMS. </a:t>
            </a:r>
          </a:p>
        </p:txBody>
      </p:sp>
      <p:pic>
        <p:nvPicPr>
          <p:cNvPr id="23" name="Content Placeholder 22" descr="Chart, scatter chart&#10;&#10;Description automatically generated">
            <a:extLst>
              <a:ext uri="{FF2B5EF4-FFF2-40B4-BE49-F238E27FC236}">
                <a16:creationId xmlns:a16="http://schemas.microsoft.com/office/drawing/2014/main" id="{BBD6FA59-212F-4A47-4FF0-41BE69DB8B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328352" y="848487"/>
            <a:ext cx="6486451" cy="3243224"/>
          </a:xfrm>
          <a:prstGeom prst="rect">
            <a:avLst/>
          </a:prstGeom>
        </p:spPr>
      </p:pic>
      <p:cxnSp>
        <p:nvCxnSpPr>
          <p:cNvPr id="52" name="Straight Connector 37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32546" y="5027185"/>
            <a:ext cx="648225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39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00FA18F-2BD9-26B5-F13E-A4BCFF628560}"/>
              </a:ext>
            </a:extLst>
          </p:cNvPr>
          <p:cNvSpPr txBox="1"/>
          <p:nvPr/>
        </p:nvSpPr>
        <p:spPr>
          <a:xfrm>
            <a:off x="6900530" y="6497955"/>
            <a:ext cx="2243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Price and Bathroom Analysis</a:t>
            </a:r>
          </a:p>
        </p:txBody>
      </p:sp>
    </p:spTree>
    <p:extLst>
      <p:ext uri="{BB962C8B-B14F-4D97-AF65-F5344CB8AC3E}">
        <p14:creationId xmlns:p14="http://schemas.microsoft.com/office/powerpoint/2010/main" val="1299019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building with a clock tower&#10;&#10;Description automatically generated with medium confidence">
            <a:extLst>
              <a:ext uri="{FF2B5EF4-FFF2-40B4-BE49-F238E27FC236}">
                <a16:creationId xmlns:a16="http://schemas.microsoft.com/office/drawing/2014/main" id="{8CB57AD1-4664-09C9-BF3A-B25D62D31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323" r="16679"/>
          <a:stretch/>
        </p:blipFill>
        <p:spPr>
          <a:xfrm>
            <a:off x="0" y="329611"/>
            <a:ext cx="9143772" cy="714507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A0E8B58-B8D4-0CAE-E710-62A1305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1169581"/>
            <a:ext cx="6571343" cy="684174"/>
          </a:xfrm>
        </p:spPr>
        <p:txBody>
          <a:bodyPr>
            <a:normAutofit fontScale="90000"/>
          </a:bodyPr>
          <a:lstStyle/>
          <a:p>
            <a:r>
              <a:rPr lang="en-GB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CONCLUSIONS and recommendation</a:t>
            </a:r>
            <a:b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9CC599-04E5-C457-9879-B67D52FFF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2015733"/>
            <a:ext cx="7073188" cy="345061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itchFamily="2" charset="2"/>
              <a:buChar char=""/>
            </a:pPr>
            <a:r>
              <a:rPr lang="en-GB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The Birmingham property market is very lucrative.</a:t>
            </a:r>
          </a:p>
          <a:p>
            <a:pPr marL="342900" indent="-342900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Birmingham is an amazing place to invest in and live in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itchFamily="2" charset="2"/>
              <a:buChar char=""/>
            </a:pPr>
            <a:r>
              <a:rPr lang="en-GB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Buying land is a better investment.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itchFamily="2" charset="2"/>
              <a:buChar char=""/>
            </a:pPr>
            <a:r>
              <a:rPr lang="en-GB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The number of bedrooms affects the price of a building.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itchFamily="2" charset="2"/>
              <a:buChar char=""/>
            </a:pPr>
            <a:r>
              <a:rPr lang="en-GB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The number of bathrooms affects the price of a building. </a:t>
            </a:r>
          </a:p>
          <a:p>
            <a:pPr marL="342900" indent="-342900" algn="just">
              <a:buFont typeface="Symbol" pitchFamily="2" charset="2"/>
              <a:buChar char=""/>
            </a:pPr>
            <a:r>
              <a:rPr lang="en-US" sz="17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long term investment buy land and develop over time.</a:t>
            </a:r>
            <a:endParaRPr lang="en-GB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itchFamily="2" charset="2"/>
              <a:buChar char=""/>
            </a:pPr>
            <a:r>
              <a:rPr lang="en-GB" sz="17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Birmingham’s market can be easily accessible by low, medium </a:t>
            </a:r>
            <a:r>
              <a:rPr lang="en-GB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and high-income individuals.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7F2CD-E319-B9BA-A281-5708DB45823B}"/>
              </a:ext>
            </a:extLst>
          </p:cNvPr>
          <p:cNvSpPr txBox="1"/>
          <p:nvPr/>
        </p:nvSpPr>
        <p:spPr>
          <a:xfrm>
            <a:off x="7017487" y="6570921"/>
            <a:ext cx="2126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Town Square , Birmingham</a:t>
            </a:r>
          </a:p>
        </p:txBody>
      </p:sp>
    </p:spTree>
    <p:extLst>
      <p:ext uri="{BB962C8B-B14F-4D97-AF65-F5344CB8AC3E}">
        <p14:creationId xmlns:p14="http://schemas.microsoft.com/office/powerpoint/2010/main" val="301655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electrical box with wires">
            <a:extLst>
              <a:ext uri="{FF2B5EF4-FFF2-40B4-BE49-F238E27FC236}">
                <a16:creationId xmlns:a16="http://schemas.microsoft.com/office/drawing/2014/main" id="{03CA4768-0461-6B7D-D257-4457989E4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3"/>
          <a:stretch/>
        </p:blipFill>
        <p:spPr>
          <a:xfrm>
            <a:off x="-2383" y="10"/>
            <a:ext cx="9143771" cy="6857990"/>
          </a:xfrm>
          <a:prstGeom prst="rect">
            <a:avLst/>
          </a:prstGeom>
        </p:spPr>
      </p:pic>
      <p:sp>
        <p:nvSpPr>
          <p:cNvPr id="33" name="Rectangle 20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3" y="636753"/>
            <a:ext cx="622457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B047B-CB51-59AB-9B71-DB0A6798B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12" y="804520"/>
            <a:ext cx="5111799" cy="1049235"/>
          </a:xfrm>
        </p:spPr>
        <p:txBody>
          <a:bodyPr vert="horz" lIns="91440" tIns="45720" rIns="91440" bIns="0" rtlCol="0">
            <a:normAutofit/>
          </a:bodyPr>
          <a:lstStyle/>
          <a:p>
            <a:pPr defTabSz="914400"/>
            <a:r>
              <a:rPr lang="en-US">
                <a:solidFill>
                  <a:srgbClr val="FFFFFE"/>
                </a:solidFill>
              </a:rPr>
              <a:t>TABULATOR ( JAVA SCRPT LIBRARY)</a:t>
            </a:r>
          </a:p>
        </p:txBody>
      </p:sp>
      <p:cxnSp>
        <p:nvCxnSpPr>
          <p:cNvPr id="34" name="Straight Connector 22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9788" y="1847088"/>
            <a:ext cx="51100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A75CF-F2CD-55CE-8F77-4FFFF531A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012" y="2015734"/>
            <a:ext cx="5111799" cy="322611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GB" sz="1400" b="0" i="0" dirty="0">
                <a:solidFill>
                  <a:srgbClr val="FFFFFE"/>
                </a:solidFill>
                <a:effectLst/>
                <a:latin typeface="Open Sans" panose="020B0606030504020204" pitchFamily="34" charset="0"/>
              </a:rPr>
              <a:t>Tabulator is </a:t>
            </a:r>
            <a:r>
              <a:rPr lang="en-GB" sz="1400" i="0" dirty="0">
                <a:solidFill>
                  <a:srgbClr val="FFFFFE"/>
                </a:solidFill>
                <a:effectLst/>
                <a:latin typeface="arial" panose="020B0604020202020204" pitchFamily="34" charset="0"/>
              </a:rPr>
              <a:t>a plain JavaScript library </a:t>
            </a:r>
            <a:r>
              <a:rPr lang="en-GB" sz="1400" b="0" i="0" dirty="0">
                <a:solidFill>
                  <a:srgbClr val="FFFFFE"/>
                </a:solidFill>
                <a:effectLst/>
                <a:latin typeface="arial" panose="020B0604020202020204" pitchFamily="34" charset="0"/>
              </a:rPr>
              <a:t>and can be used on all frontend JavaScript Frameworks.</a:t>
            </a:r>
            <a:endParaRPr lang="en-GB" sz="1400" b="0" i="0" dirty="0">
              <a:solidFill>
                <a:srgbClr val="FFFFFE"/>
              </a:solidFill>
              <a:effectLst/>
              <a:latin typeface="Open Sans" panose="020B0606030504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GB" sz="1400" b="0" i="0" dirty="0">
                <a:solidFill>
                  <a:srgbClr val="FFFFFE"/>
                </a:solidFill>
                <a:effectLst/>
                <a:latin typeface="Open Sans" panose="020B0606030504020204" pitchFamily="34" charset="0"/>
              </a:rPr>
              <a:t>Tabulator uses a virtual DOM to enable it to process 100,000's of rows without a performance overhead.</a:t>
            </a:r>
          </a:p>
          <a:p>
            <a:pPr algn="just">
              <a:lnSpc>
                <a:spcPct val="110000"/>
              </a:lnSpc>
            </a:pPr>
            <a:r>
              <a:rPr lang="en-GB" sz="1400" b="0" i="0" dirty="0">
                <a:solidFill>
                  <a:srgbClr val="FFFFFE"/>
                </a:solidFill>
                <a:effectLst/>
                <a:latin typeface="Open Sans" panose="020B0606030504020204" pitchFamily="34" charset="0"/>
              </a:rPr>
              <a:t>The virtual DOM works by only building the rows that are visible on the screen. As you scroll through the table, rows are created and destroyed as they enter/leave the of the visible area of the table.</a:t>
            </a:r>
          </a:p>
          <a:p>
            <a:pPr>
              <a:lnSpc>
                <a:spcPct val="110000"/>
              </a:lnSpc>
            </a:pPr>
            <a:endParaRPr lang="en-US" sz="1700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1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urtle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947787B4-6C84-A008-E636-5B495D188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093" t="9091"/>
          <a:stretch/>
        </p:blipFill>
        <p:spPr>
          <a:xfrm>
            <a:off x="229" y="10"/>
            <a:ext cx="914377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18732" y="636753"/>
            <a:ext cx="6224576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98CB61-7650-95C0-05BC-997A865B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565" y="1354993"/>
            <a:ext cx="5111799" cy="49876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ENCOUNTERED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341" y="1847088"/>
            <a:ext cx="5110023" cy="0"/>
          </a:xfrm>
          <a:prstGeom prst="line">
            <a:avLst/>
          </a:prstGeom>
          <a:ln w="31750">
            <a:solidFill>
              <a:srgbClr val="3EB69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609C03-1A71-ADA8-8230-BE06C8E14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565" y="2015733"/>
            <a:ext cx="5111799" cy="4021267"/>
          </a:xfrm>
        </p:spPr>
        <p:txBody>
          <a:bodyPr>
            <a:normAutofit/>
          </a:bodyPr>
          <a:lstStyle/>
          <a:p>
            <a:pPr marL="0" indent="0">
              <a:buClr>
                <a:srgbClr val="3EB692"/>
              </a:buClr>
              <a:buNone/>
            </a:pPr>
            <a:endParaRPr lang="en-US" sz="1800" dirty="0">
              <a:solidFill>
                <a:srgbClr val="FFFF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3EB692"/>
              </a:buClr>
            </a:pPr>
            <a:r>
              <a:rPr lang="en-US" sz="14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Messy data  due to high volume of data</a:t>
            </a:r>
          </a:p>
          <a:p>
            <a:pPr>
              <a:buClr>
                <a:srgbClr val="3EB692"/>
              </a:buClr>
            </a:pPr>
            <a:r>
              <a:rPr lang="en-US" sz="14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Time consumption </a:t>
            </a:r>
          </a:p>
          <a:p>
            <a:pPr>
              <a:buClr>
                <a:srgbClr val="3EB692"/>
              </a:buClr>
            </a:pPr>
            <a:r>
              <a:rPr lang="en-US" sz="14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of Data</a:t>
            </a:r>
          </a:p>
          <a:p>
            <a:pPr>
              <a:buClr>
                <a:srgbClr val="3EB692"/>
              </a:buClr>
            </a:pPr>
            <a:r>
              <a:rPr lang="en-US" sz="14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Selecting the right analytics tool.</a:t>
            </a:r>
          </a:p>
          <a:p>
            <a:pPr>
              <a:buClr>
                <a:srgbClr val="3EB692"/>
              </a:buClr>
            </a:pPr>
            <a:endParaRPr lang="en-US" dirty="0">
              <a:solidFill>
                <a:srgbClr val="FFFFFE"/>
              </a:solidFill>
            </a:endParaRPr>
          </a:p>
          <a:p>
            <a:pPr>
              <a:buClr>
                <a:srgbClr val="3EB692"/>
              </a:buClr>
            </a:pPr>
            <a:endParaRPr lang="en-US" dirty="0">
              <a:solidFill>
                <a:srgbClr val="FFFFF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BD1E4-F18E-5FBF-E322-BB883BA4B347}"/>
              </a:ext>
            </a:extLst>
          </p:cNvPr>
          <p:cNvSpPr txBox="1"/>
          <p:nvPr/>
        </p:nvSpPr>
        <p:spPr>
          <a:xfrm>
            <a:off x="6709144" y="6593305"/>
            <a:ext cx="251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NATIONAL SEALIFE , BRINDLEY PLACE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16178071-8C61-271E-9D72-8D7EA3C4068C}"/>
              </a:ext>
            </a:extLst>
          </p:cNvPr>
          <p:cNvSpPr txBox="1">
            <a:spLocks/>
          </p:cNvSpPr>
          <p:nvPr/>
        </p:nvSpPr>
        <p:spPr>
          <a:xfrm>
            <a:off x="3047565" y="2003429"/>
            <a:ext cx="5111799" cy="402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EB692"/>
              </a:buClr>
            </a:pPr>
            <a:r>
              <a:rPr lang="en-US" sz="14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Validity of the data source </a:t>
            </a:r>
          </a:p>
          <a:p>
            <a:pPr>
              <a:buClr>
                <a:srgbClr val="3EB692"/>
              </a:buClr>
            </a:pPr>
            <a:endParaRPr lang="en-US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44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6ACFF3-9A20-A6CD-8886-2208CDA20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091" r="9093"/>
          <a:stretch/>
        </p:blipFill>
        <p:spPr>
          <a:xfrm>
            <a:off x="229" y="0"/>
            <a:ext cx="9143771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36D6E8-79EC-45BF-966F-CE9EA916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2" y="1938130"/>
            <a:ext cx="6219780" cy="361536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A973E50-F1BC-F590-AD1E-DE095FD4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070" y="3019646"/>
            <a:ext cx="4133267" cy="1469425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 defTabSz="914400"/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 is the starting place of love, hope and  dreams.</a:t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BRIMINGHAM IS HOME.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E1F229-2211-4876-9F16-249F80566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93" y="4666480"/>
            <a:ext cx="5121783" cy="0"/>
          </a:xfrm>
          <a:prstGeom prst="line">
            <a:avLst/>
          </a:prstGeom>
          <a:ln w="31750">
            <a:solidFill>
              <a:srgbClr val="CE6EB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CBFD91-99A5-F060-7C2D-43E0A1B10B43}"/>
              </a:ext>
            </a:extLst>
          </p:cNvPr>
          <p:cNvSpPr txBox="1"/>
          <p:nvPr/>
        </p:nvSpPr>
        <p:spPr>
          <a:xfrm>
            <a:off x="6443330" y="6622630"/>
            <a:ext cx="2833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sz="1200" cap="all" dirty="0"/>
              <a:t>ST ANDREWS SATDIUM,BORDESLEY </a:t>
            </a:r>
          </a:p>
        </p:txBody>
      </p:sp>
    </p:spTree>
    <p:extLst>
      <p:ext uri="{BB962C8B-B14F-4D97-AF65-F5344CB8AC3E}">
        <p14:creationId xmlns:p14="http://schemas.microsoft.com/office/powerpoint/2010/main" val="389843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9E9CB2B-7C9D-4B98-AD54-C7DE19B7B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B5E51C01-E1B4-33C6-6EFD-10A727F411D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163" t="4000" r="39840" b="2"/>
          <a:stretch/>
        </p:blipFill>
        <p:spPr>
          <a:xfrm>
            <a:off x="4572000" y="10"/>
            <a:ext cx="4571772" cy="6857990"/>
          </a:xfrm>
          <a:prstGeom prst="rect">
            <a:avLst/>
          </a:prstGeom>
        </p:spPr>
      </p:pic>
      <p:grpSp>
        <p:nvGrpSpPr>
          <p:cNvPr id="21" name="Group 25">
            <a:extLst>
              <a:ext uri="{FF2B5EF4-FFF2-40B4-BE49-F238E27FC236}">
                <a16:creationId xmlns:a16="http://schemas.microsoft.com/office/drawing/2014/main" id="{8349A827-399B-4A6D-926F-6D0F2FB8F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0526" y="1149383"/>
            <a:ext cx="4921562" cy="4236223"/>
            <a:chOff x="7807230" y="2012810"/>
            <a:chExt cx="3251252" cy="34598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BD550E0-F195-46B4-A173-36FCD40A4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0B80ACA-FD08-4616-AD69-6BC181FA2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9">
            <a:extLst>
              <a:ext uri="{FF2B5EF4-FFF2-40B4-BE49-F238E27FC236}">
                <a16:creationId xmlns:a16="http://schemas.microsoft.com/office/drawing/2014/main" id="{B371F200-D1FD-4B04-AD59-0B916F679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15" y="1479842"/>
            <a:ext cx="4443984" cy="3575304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5BCCB-62A1-B062-03E4-BB2D945A5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94" y="1649897"/>
            <a:ext cx="4072021" cy="2602700"/>
          </a:xfrm>
        </p:spPr>
        <p:txBody>
          <a:bodyPr vert="horz" lIns="91440" tIns="45720" rIns="91440" bIns="0" rtlCol="0">
            <a:normAutofit/>
          </a:bodyPr>
          <a:lstStyle/>
          <a:p>
            <a:pPr algn="just" defTabSz="914400"/>
            <a:r>
              <a:rPr lang="en-US" sz="1200" dirty="0">
                <a:solidFill>
                  <a:schemeClr val="bg1"/>
                </a:solidFill>
              </a:rPr>
              <a:t>We are real estate agents in one of </a:t>
            </a:r>
            <a:r>
              <a:rPr lang="en-US" sz="1200" dirty="0" err="1">
                <a:solidFill>
                  <a:schemeClr val="bg1"/>
                </a:solidFill>
              </a:rPr>
              <a:t>Uk’s</a:t>
            </a:r>
            <a:r>
              <a:rPr lang="en-US" sz="1200" dirty="0">
                <a:solidFill>
                  <a:schemeClr val="bg1"/>
                </a:solidFill>
              </a:rPr>
              <a:t> most populous cities. We buy and sell properties within Birmingham. We have been given the task of creating a dashboard that our clients could use without any stress when trying to find the home of their dreams. Our data is obtained from Zoopla( </a:t>
            </a:r>
            <a:r>
              <a:rPr lang="en-US" sz="1200" dirty="0">
                <a:solidFill>
                  <a:schemeClr val="bg1"/>
                </a:solidFill>
                <a:hlinkClick r:id="rId4"/>
              </a:rPr>
              <a:t>www.zoopla.co.uk</a:t>
            </a:r>
            <a:r>
              <a:rPr lang="en-US" sz="1200" dirty="0">
                <a:solidFill>
                  <a:schemeClr val="bg1"/>
                </a:solidFill>
              </a:rPr>
              <a:t> and Rightmove(</a:t>
            </a:r>
            <a:r>
              <a:rPr lang="en-US" sz="1200" dirty="0">
                <a:solidFill>
                  <a:schemeClr val="bg1"/>
                </a:solidFill>
                <a:hlinkClick r:id="rId5"/>
              </a:rPr>
              <a:t>www.rightmove.co.uk</a:t>
            </a:r>
            <a:r>
              <a:rPr lang="en-US" sz="1200" dirty="0">
                <a:solidFill>
                  <a:schemeClr val="bg1"/>
                </a:solidFill>
              </a:rPr>
              <a:t>).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1E8449E-E2A3-CBFA-DB92-B00B83D1D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8921" y="1801646"/>
            <a:ext cx="1658680" cy="765542"/>
          </a:xfrm>
        </p:spPr>
        <p:txBody>
          <a:bodyPr anchor="ctr">
            <a:norm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INTRODUCTION</a:t>
            </a:r>
          </a:p>
        </p:txBody>
      </p:sp>
      <p:cxnSp>
        <p:nvCxnSpPr>
          <p:cNvPr id="29" name="Straight Connector 31">
            <a:extLst>
              <a:ext uri="{FF2B5EF4-FFF2-40B4-BE49-F238E27FC236}">
                <a16:creationId xmlns:a16="http://schemas.microsoft.com/office/drawing/2014/main" id="{65A72820-B696-4EB4-A62D-3F1E2E3EC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93" y="4420075"/>
            <a:ext cx="3977640" cy="0"/>
          </a:xfrm>
          <a:prstGeom prst="line">
            <a:avLst/>
          </a:prstGeom>
          <a:ln w="31750">
            <a:solidFill>
              <a:srgbClr val="B3906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B7FF7D-FB72-8323-1FC7-AF67A9230751}"/>
              </a:ext>
            </a:extLst>
          </p:cNvPr>
          <p:cNvSpPr txBox="1"/>
          <p:nvPr/>
        </p:nvSpPr>
        <p:spPr>
          <a:xfrm>
            <a:off x="8959041" y="6657945"/>
            <a:ext cx="1847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US" sz="7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tue of a bull&#10;&#10;Description automatically generated with medium confidence">
            <a:extLst>
              <a:ext uri="{FF2B5EF4-FFF2-40B4-BE49-F238E27FC236}">
                <a16:creationId xmlns:a16="http://schemas.microsoft.com/office/drawing/2014/main" id="{A58A82BA-3F82-860D-BB15-07DBBDD55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669" r="-2" b="-2"/>
          <a:stretch/>
        </p:blipFill>
        <p:spPr>
          <a:xfrm>
            <a:off x="0" y="10"/>
            <a:ext cx="9143771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7C4D5A-89BE-2A69-F086-533D9664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984" y="1103442"/>
            <a:ext cx="7089801" cy="606057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Group Members and JOB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3C1E71-6268-41C7-6910-5761247E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Clr>
                <a:srgbClr val="DBDE59"/>
              </a:buClr>
            </a:pPr>
            <a:r>
              <a:rPr lang="en-GB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Yevgeniy </a:t>
            </a:r>
            <a:r>
              <a:rPr lang="en-GB" dirty="0" err="1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Denkovych</a:t>
            </a:r>
            <a:r>
              <a:rPr lang="en-GB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Data Scraping </a:t>
            </a:r>
          </a:p>
          <a:p>
            <a:pPr>
              <a:buClr>
                <a:srgbClr val="DBDE59"/>
              </a:buClr>
            </a:pPr>
            <a:r>
              <a:rPr lang="en-GB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Shola  </a:t>
            </a:r>
            <a:r>
              <a:rPr lang="en-GB" dirty="0" err="1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Daropale</a:t>
            </a:r>
            <a:r>
              <a:rPr lang="en-GB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Clean and Load data  into </a:t>
            </a:r>
            <a:r>
              <a:rPr lang="en-US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endParaRPr lang="en-GB" dirty="0">
              <a:solidFill>
                <a:srgbClr val="FFFF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DBDE59"/>
              </a:buClr>
            </a:pPr>
            <a:r>
              <a:rPr lang="en-GB" dirty="0" err="1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Tamani</a:t>
            </a:r>
            <a:r>
              <a:rPr lang="en-GB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Kaid</a:t>
            </a:r>
            <a:r>
              <a:rPr lang="en-GB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Create website and visualization</a:t>
            </a:r>
          </a:p>
          <a:p>
            <a:pPr>
              <a:buClr>
                <a:srgbClr val="DBDE59"/>
              </a:buClr>
            </a:pPr>
            <a:r>
              <a:rPr lang="en-GB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Daniela Shae-</a:t>
            </a:r>
            <a:r>
              <a:rPr lang="en-GB" dirty="0" err="1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Bebeyi</a:t>
            </a:r>
            <a:r>
              <a:rPr lang="en-GB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dirty="0" err="1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Ploting</a:t>
            </a:r>
            <a:r>
              <a:rPr lang="en-GB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visualization</a:t>
            </a:r>
          </a:p>
          <a:p>
            <a:pPr marL="0" indent="0">
              <a:buClr>
                <a:srgbClr val="1974DD"/>
              </a:buClr>
              <a:buNone/>
            </a:pPr>
            <a:endParaRPr lang="en-GB" dirty="0"/>
          </a:p>
          <a:p>
            <a:pPr>
              <a:buClr>
                <a:srgbClr val="1974DD"/>
              </a:buClr>
            </a:pP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CC0EF5-A3C4-4CE4-BA11-D1018C29478D}"/>
              </a:ext>
            </a:extLst>
          </p:cNvPr>
          <p:cNvSpPr txBox="1"/>
          <p:nvPr/>
        </p:nvSpPr>
        <p:spPr>
          <a:xfrm>
            <a:off x="6687879" y="6378637"/>
            <a:ext cx="235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BULLRING, CITY CENTRE.</a:t>
            </a:r>
          </a:p>
        </p:txBody>
      </p:sp>
    </p:spTree>
    <p:extLst>
      <p:ext uri="{BB962C8B-B14F-4D97-AF65-F5344CB8AC3E}">
        <p14:creationId xmlns:p14="http://schemas.microsoft.com/office/powerpoint/2010/main" val="101321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ky, outdoor&#10;&#10;Description automatically generated">
            <a:extLst>
              <a:ext uri="{FF2B5EF4-FFF2-40B4-BE49-F238E27FC236}">
                <a16:creationId xmlns:a16="http://schemas.microsoft.com/office/drawing/2014/main" id="{3FC08659-7CE2-D897-58AF-B2B1030A9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3" t="9091"/>
          <a:stretch/>
        </p:blipFill>
        <p:spPr>
          <a:xfrm>
            <a:off x="-464" y="61202"/>
            <a:ext cx="9143772" cy="6857990"/>
          </a:xfrm>
          <a:prstGeom prst="rect">
            <a:avLst/>
          </a:prstGeom>
        </p:spPr>
      </p:pic>
      <p:sp>
        <p:nvSpPr>
          <p:cNvPr id="31" name="Rectangle 26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18732" y="636753"/>
            <a:ext cx="6224576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6B8C1-AB2D-268C-1232-59D0FBF5D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565" y="1127431"/>
            <a:ext cx="5111799" cy="46745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QUESTIONS</a:t>
            </a:r>
          </a:p>
        </p:txBody>
      </p:sp>
      <p:cxnSp>
        <p:nvCxnSpPr>
          <p:cNvPr id="32" name="Straight Connector 28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341" y="1847088"/>
            <a:ext cx="5110023" cy="0"/>
          </a:xfrm>
          <a:prstGeom prst="line">
            <a:avLst/>
          </a:prstGeom>
          <a:ln w="31750">
            <a:solidFill>
              <a:srgbClr val="8FC5E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31946F-9047-4B0A-DADC-3F108F6C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565" y="2015733"/>
            <a:ext cx="5111799" cy="4021267"/>
          </a:xfrm>
        </p:spPr>
        <p:txBody>
          <a:bodyPr>
            <a:normAutofit/>
          </a:bodyPr>
          <a:lstStyle/>
          <a:p>
            <a:pPr>
              <a:buClr>
                <a:srgbClr val="8FC5E8"/>
              </a:buClr>
            </a:pPr>
            <a:r>
              <a:rPr lang="en-US" sz="16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most expensive property type?</a:t>
            </a:r>
          </a:p>
          <a:p>
            <a:pPr>
              <a:buClr>
                <a:srgbClr val="8FC5E8"/>
              </a:buClr>
            </a:pPr>
            <a:r>
              <a:rPr lang="en-US" sz="16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best type of property to buy?</a:t>
            </a:r>
          </a:p>
          <a:p>
            <a:pPr>
              <a:buClr>
                <a:srgbClr val="8FC5E8"/>
              </a:buClr>
            </a:pPr>
            <a:r>
              <a:rPr lang="en-US" sz="16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worst type of property to buy?</a:t>
            </a:r>
          </a:p>
          <a:p>
            <a:pPr>
              <a:buClr>
                <a:srgbClr val="8FC5E8"/>
              </a:buClr>
            </a:pPr>
            <a:r>
              <a:rPr lang="en-US" sz="16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What is the relationship between price and number of bedrooms?</a:t>
            </a:r>
          </a:p>
          <a:p>
            <a:pPr>
              <a:buClr>
                <a:srgbClr val="8FC5E8"/>
              </a:buClr>
            </a:pPr>
            <a:r>
              <a:rPr lang="en-US" sz="16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relationship between price and number of bathrooms?</a:t>
            </a:r>
          </a:p>
          <a:p>
            <a:pPr marL="0" indent="0">
              <a:buClr>
                <a:srgbClr val="8FC5E8"/>
              </a:buClr>
              <a:buNone/>
            </a:pPr>
            <a:endParaRPr lang="en-US" sz="1600" dirty="0">
              <a:solidFill>
                <a:srgbClr val="FFFF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8FC5E8"/>
              </a:buClr>
            </a:pPr>
            <a:endParaRPr lang="en-US" dirty="0">
              <a:solidFill>
                <a:srgbClr val="FFFFFE"/>
              </a:solidFill>
            </a:endParaRPr>
          </a:p>
          <a:p>
            <a:pPr>
              <a:buClr>
                <a:srgbClr val="8FC5E8"/>
              </a:buClr>
            </a:pPr>
            <a:endParaRPr lang="en-US" dirty="0">
              <a:solidFill>
                <a:srgbClr val="FFFFFE"/>
              </a:solidFill>
            </a:endParaRPr>
          </a:p>
          <a:p>
            <a:pPr>
              <a:buClr>
                <a:srgbClr val="8FC5E8"/>
              </a:buClr>
            </a:pPr>
            <a:endParaRPr lang="en-US" dirty="0">
              <a:solidFill>
                <a:srgbClr val="FFFFF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19C38-FF8C-2A23-B24D-CFCBF03D5877}"/>
              </a:ext>
            </a:extLst>
          </p:cNvPr>
          <p:cNvSpPr txBox="1"/>
          <p:nvPr/>
        </p:nvSpPr>
        <p:spPr>
          <a:xfrm>
            <a:off x="6772940" y="6754292"/>
            <a:ext cx="384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Rubik"/>
              </a:rPr>
              <a:t>Floodgate Street,  </a:t>
            </a:r>
            <a:r>
              <a:rPr lang="en-GB" sz="1400" dirty="0">
                <a:solidFill>
                  <a:schemeClr val="bg1"/>
                </a:solidFill>
                <a:latin typeface="Rubik"/>
              </a:rPr>
              <a:t>B</a:t>
            </a:r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Rubik"/>
              </a:rPr>
              <a:t>irmingham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7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EDE5B-E5D2-A2C3-B932-4D72CED9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1216200"/>
            <a:ext cx="7202456" cy="63755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Research OBJECTIVES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853754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44" name="Content Placeholder 15">
            <a:extLst>
              <a:ext uri="{FF2B5EF4-FFF2-40B4-BE49-F238E27FC236}">
                <a16:creationId xmlns:a16="http://schemas.microsoft.com/office/drawing/2014/main" id="{5A9881DB-E1F3-BD56-963B-CA40B97AB8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837541"/>
              </p:ext>
            </p:extLst>
          </p:nvPr>
        </p:nvGraphicFramePr>
        <p:xfrm>
          <a:off x="1088231" y="2331497"/>
          <a:ext cx="7203281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478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indoor, floor, wall, ceiling&#10;&#10;Description automatically generated">
            <a:extLst>
              <a:ext uri="{FF2B5EF4-FFF2-40B4-BE49-F238E27FC236}">
                <a16:creationId xmlns:a16="http://schemas.microsoft.com/office/drawing/2014/main" id="{67D0AF06-AED7-5D17-843C-47498C6F0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grayscl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"/>
          <a:stretch/>
        </p:blipFill>
        <p:spPr>
          <a:xfrm>
            <a:off x="228" y="287089"/>
            <a:ext cx="9143772" cy="6857990"/>
          </a:xfrm>
          <a:prstGeom prst="rect">
            <a:avLst/>
          </a:prstGeom>
        </p:spPr>
      </p:pic>
      <p:sp>
        <p:nvSpPr>
          <p:cNvPr id="5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E6B2E03-E3E4-2E68-8D0F-7F418578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03" y="947310"/>
            <a:ext cx="2394787" cy="2638101"/>
          </a:xfrm>
        </p:spPr>
        <p:txBody>
          <a:bodyPr anchor="ctr">
            <a:noAutofit/>
          </a:bodyPr>
          <a:lstStyle/>
          <a:p>
            <a:pPr marL="0" indent="0" defTabSz="914400"/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RESEARCH BASED ON</a:t>
            </a:r>
            <a:r>
              <a:rPr lang="en-US" sz="1400" dirty="0"/>
              <a:t>: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cap="none" dirty="0">
                <a:latin typeface="+mn-lt"/>
              </a:rPr>
              <a:t>Web scraping the data </a:t>
            </a:r>
            <a:br>
              <a:rPr lang="en-US" sz="1400" cap="none" dirty="0">
                <a:latin typeface="+mn-lt"/>
              </a:rPr>
            </a:br>
            <a:r>
              <a:rPr lang="en-US" sz="1400" cap="none" dirty="0">
                <a:latin typeface="+mn-lt"/>
              </a:rPr>
              <a:t>                                                  </a:t>
            </a:r>
            <a:br>
              <a:rPr lang="en-US" sz="1400" cap="none" dirty="0">
                <a:latin typeface="+mn-lt"/>
              </a:rPr>
            </a:br>
            <a:br>
              <a:rPr lang="en-US" sz="1400" cap="none" dirty="0">
                <a:latin typeface="+mn-lt"/>
              </a:rPr>
            </a:br>
            <a:br>
              <a:rPr lang="en-US" sz="1400" cap="none" dirty="0">
                <a:latin typeface="+mn-lt"/>
              </a:rPr>
            </a:br>
            <a:r>
              <a:rPr lang="en-US" sz="1400" cap="none" dirty="0">
                <a:latin typeface="+mn-lt"/>
              </a:rPr>
              <a:t>Cleaning the data </a:t>
            </a:r>
            <a:br>
              <a:rPr lang="en-US" sz="1400" cap="none" dirty="0">
                <a:latin typeface="+mn-lt"/>
              </a:rPr>
            </a:br>
            <a:br>
              <a:rPr lang="en-US" sz="1400" cap="none" dirty="0">
                <a:latin typeface="+mn-lt"/>
              </a:rPr>
            </a:br>
            <a:br>
              <a:rPr lang="en-US" sz="1400" cap="none" dirty="0">
                <a:latin typeface="+mn-lt"/>
              </a:rPr>
            </a:br>
            <a:br>
              <a:rPr lang="en-US" sz="1400" cap="none" dirty="0">
                <a:latin typeface="+mn-lt"/>
              </a:rPr>
            </a:br>
            <a:r>
              <a:rPr lang="en-US" sz="1400" cap="none" dirty="0">
                <a:latin typeface="+mn-lt"/>
              </a:rPr>
              <a:t>Loading  into flask </a:t>
            </a:r>
            <a:br>
              <a:rPr lang="en-US" sz="1400" cap="none" dirty="0">
                <a:latin typeface="+mn-lt"/>
              </a:rPr>
            </a:br>
            <a:br>
              <a:rPr lang="en-US" sz="1400" cap="none" dirty="0">
                <a:latin typeface="+mn-lt"/>
              </a:rPr>
            </a:br>
            <a:br>
              <a:rPr lang="en-US" sz="1400" cap="none" dirty="0">
                <a:latin typeface="+mn-lt"/>
              </a:rPr>
            </a:br>
            <a:br>
              <a:rPr lang="en-US" sz="1400" cap="none" dirty="0">
                <a:latin typeface="+mn-lt"/>
              </a:rPr>
            </a:br>
            <a:r>
              <a:rPr lang="en-US" sz="1400" cap="none" dirty="0">
                <a:latin typeface="+mn-lt"/>
              </a:rPr>
              <a:t>Creating  a dashboard </a:t>
            </a:r>
            <a:br>
              <a:rPr lang="en-US" sz="1400" cap="none" dirty="0">
                <a:latin typeface="+mn-lt"/>
              </a:rPr>
            </a:br>
            <a:br>
              <a:rPr lang="en-US" sz="1400" cap="none" dirty="0">
                <a:latin typeface="+mn-lt"/>
              </a:rPr>
            </a:br>
            <a:br>
              <a:rPr lang="en-US" sz="1400" cap="none" dirty="0">
                <a:latin typeface="+mn-lt"/>
              </a:rPr>
            </a:br>
            <a:br>
              <a:rPr lang="en-US" sz="1400" cap="none" dirty="0">
                <a:latin typeface="+mn-lt"/>
              </a:rPr>
            </a:br>
            <a:r>
              <a:rPr lang="en-US" sz="1400" cap="none" dirty="0">
                <a:latin typeface="+mn-lt"/>
              </a:rPr>
              <a:t>Creating a functional website</a:t>
            </a:r>
            <a:endParaRPr lang="en-US" sz="1400" dirty="0">
              <a:latin typeface="+mn-lt"/>
            </a:endParaRPr>
          </a:p>
        </p:txBody>
      </p:sp>
      <p:cxnSp>
        <p:nvCxnSpPr>
          <p:cNvPr id="54" name="Straight Connector 4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6C794-CB89-2B7D-DD32-367AD7C52E8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732477" y="947310"/>
            <a:ext cx="4563818" cy="5369769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 defTabSz="914400">
              <a:buClr>
                <a:srgbClr val="78C9E3"/>
              </a:buClr>
              <a:buNone/>
            </a:pPr>
            <a:r>
              <a:rPr lang="en-US" sz="1400" b="1" dirty="0"/>
              <a:t>TECHNOLOGIES / LIBRARIES USED</a:t>
            </a:r>
            <a:r>
              <a:rPr lang="en-US" sz="1400" dirty="0"/>
              <a:t>:</a:t>
            </a:r>
            <a:br>
              <a:rPr lang="en-US" sz="1400" dirty="0"/>
            </a:b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/>
              <a:t>PostgreSQL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Selenium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Beautiful soup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Microsoft office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Tableau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GitHub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Html and </a:t>
            </a:r>
            <a:r>
              <a:rPr lang="en-US" sz="1400" dirty="0" err="1"/>
              <a:t>Css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Flask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Javascript </a:t>
            </a:r>
          </a:p>
          <a:p>
            <a:pPr marL="0" indent="0" defTabSz="914400">
              <a:buClr>
                <a:srgbClr val="78C9E3"/>
              </a:buClr>
              <a:buNone/>
            </a:pPr>
            <a:r>
              <a:rPr lang="en-US" sz="1400" dirty="0"/>
              <a:t> </a:t>
            </a:r>
          </a:p>
          <a:p>
            <a:pPr marL="0" indent="0" algn="just" defTabSz="914400">
              <a:spcBef>
                <a:spcPts val="0"/>
              </a:spcBef>
              <a:buClr>
                <a:srgbClr val="78C9E3"/>
              </a:buClr>
              <a:buNone/>
            </a:pPr>
            <a:r>
              <a:rPr lang="en-US" sz="1400" dirty="0" err="1"/>
              <a:t>Plotly</a:t>
            </a:r>
            <a:endParaRPr lang="en-US" sz="1400" dirty="0"/>
          </a:p>
          <a:p>
            <a:pPr marL="0" indent="0" algn="just" defTabSz="914400">
              <a:spcBef>
                <a:spcPts val="0"/>
              </a:spcBef>
              <a:buClr>
                <a:srgbClr val="78C9E3"/>
              </a:buClr>
              <a:buNone/>
            </a:pPr>
            <a:endParaRPr lang="en-US" sz="1400" dirty="0"/>
          </a:p>
          <a:p>
            <a:pPr marL="0" indent="0" algn="just" defTabSz="914400">
              <a:spcBef>
                <a:spcPts val="0"/>
              </a:spcBef>
              <a:buClr>
                <a:srgbClr val="78C9E3"/>
              </a:buClr>
              <a:buNone/>
            </a:pPr>
            <a:r>
              <a:rPr lang="en-US" sz="1400" dirty="0"/>
              <a:t>D3</a:t>
            </a:r>
          </a:p>
          <a:p>
            <a:pPr marL="0" indent="0" algn="just" defTabSz="914400">
              <a:spcBef>
                <a:spcPts val="0"/>
              </a:spcBef>
              <a:buClr>
                <a:srgbClr val="78C9E3"/>
              </a:buClr>
              <a:buNone/>
            </a:pPr>
            <a:endParaRPr lang="en-US" sz="1400" dirty="0"/>
          </a:p>
          <a:p>
            <a:pPr marL="0" indent="0" algn="just" defTabSz="914400">
              <a:spcBef>
                <a:spcPts val="0"/>
              </a:spcBef>
              <a:buClr>
                <a:srgbClr val="78C9E3"/>
              </a:buClr>
              <a:buNone/>
            </a:pPr>
            <a:r>
              <a:rPr lang="en-US" sz="1400" dirty="0"/>
              <a:t>Tableau    </a:t>
            </a:r>
          </a:p>
          <a:p>
            <a:pPr marL="0" indent="0" algn="just" defTabSz="914400">
              <a:spcBef>
                <a:spcPts val="0"/>
              </a:spcBef>
              <a:buClr>
                <a:srgbClr val="78C9E3"/>
              </a:buClr>
              <a:buNone/>
            </a:pPr>
            <a:br>
              <a:rPr lang="en-US" sz="1400" dirty="0"/>
            </a:br>
            <a:r>
              <a:rPr lang="en-US" sz="1400" dirty="0"/>
              <a:t>Tabulator ( New  Javascript library)</a:t>
            </a:r>
          </a:p>
        </p:txBody>
      </p:sp>
      <p:sp>
        <p:nvSpPr>
          <p:cNvPr id="55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E10F0-A6DA-9B7B-F182-8C24EF75EAC5}"/>
              </a:ext>
            </a:extLst>
          </p:cNvPr>
          <p:cNvSpPr txBox="1"/>
          <p:nvPr/>
        </p:nvSpPr>
        <p:spPr>
          <a:xfrm>
            <a:off x="5792421" y="6500041"/>
            <a:ext cx="3351352" cy="2769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LAPSWORTH MUSEUM OF GEOLOGY, 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EDGBASTON 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30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kyscrapers against sunset">
            <a:extLst>
              <a:ext uri="{FF2B5EF4-FFF2-40B4-BE49-F238E27FC236}">
                <a16:creationId xmlns:a16="http://schemas.microsoft.com/office/drawing/2014/main" id="{D0447D5B-C952-1684-43E5-CAB4D8746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6" t="2000" r="19982" b="1"/>
          <a:stretch/>
        </p:blipFill>
        <p:spPr>
          <a:xfrm>
            <a:off x="228" y="287089"/>
            <a:ext cx="914377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3" y="636753"/>
            <a:ext cx="622457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5CC96-EE0F-E779-C209-2728E99F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12" y="1198651"/>
            <a:ext cx="5111799" cy="475854"/>
          </a:xfrm>
        </p:spPr>
        <p:txBody>
          <a:bodyPr vert="horz" lIns="91440" tIns="45720" rIns="91440" bIns="0" rtlCol="0">
            <a:normAutofit/>
          </a:bodyPr>
          <a:lstStyle/>
          <a:p>
            <a:pPr defTabSz="914400"/>
            <a:r>
              <a:rPr lang="en-US" sz="20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 ABOUT  Birmingham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9788" y="1847088"/>
            <a:ext cx="5110023" cy="0"/>
          </a:xfrm>
          <a:prstGeom prst="line">
            <a:avLst/>
          </a:prstGeom>
          <a:ln w="31750">
            <a:solidFill>
              <a:srgbClr val="FAC77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043EB05-9A35-FEAE-B959-FF4482F8F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60" y="2015733"/>
            <a:ext cx="5547551" cy="4021267"/>
          </a:xfrm>
        </p:spPr>
        <p:txBody>
          <a:bodyPr>
            <a:normAutofit/>
          </a:bodyPr>
          <a:lstStyle/>
          <a:p>
            <a:pPr>
              <a:buClr>
                <a:srgbClr val="FAC776"/>
              </a:buClr>
            </a:pPr>
            <a:r>
              <a:rPr lang="en-US" sz="1600" dirty="0">
                <a:solidFill>
                  <a:srgbClr val="FFF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Birmingham is the second largest city of the United Kingdom.</a:t>
            </a:r>
          </a:p>
          <a:p>
            <a:pPr>
              <a:buClr>
                <a:srgbClr val="FAC776"/>
              </a:buClr>
            </a:pPr>
            <a:r>
              <a:rPr lang="en-GB" sz="1600" b="0" i="0" dirty="0"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Birmingham is the largest city of the West Midlands conurbation.</a:t>
            </a:r>
          </a:p>
          <a:p>
            <a:pPr algn="l"/>
            <a:r>
              <a:rPr lang="en-GB" sz="1600" b="0" i="0" dirty="0"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city lies approximately 110 miles (177 km) northwest of  London.</a:t>
            </a:r>
          </a:p>
          <a:p>
            <a:pPr algn="l"/>
            <a:r>
              <a:rPr lang="en-GB" sz="1600" b="0" i="0" dirty="0"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lies near the geographic centre of </a:t>
            </a:r>
            <a:r>
              <a:rPr lang="en-GB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England</a:t>
            </a:r>
            <a:r>
              <a:rPr lang="en-GB" sz="1600" b="0" i="0" dirty="0"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the crossing points of the </a:t>
            </a:r>
            <a:r>
              <a:rPr lang="en-GB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national railway </a:t>
            </a:r>
            <a:r>
              <a:rPr lang="en-GB" sz="1600" b="0" i="0" dirty="0"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GB" sz="1600" b="0" i="0" dirty="0">
                <a:solidFill>
                  <a:srgbClr val="1A1A1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b="0" i="0" dirty="0"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motorway systems</a:t>
            </a:r>
            <a:r>
              <a:rPr lang="en-GB" sz="1600" b="0" i="0" dirty="0">
                <a:solidFill>
                  <a:schemeClr val="bg2"/>
                </a:solidFill>
                <a:effectLst/>
                <a:latin typeface="Georgia" panose="02040502050405020303" pitchFamily="18" charset="0"/>
              </a:rPr>
              <a:t>.</a:t>
            </a:r>
            <a:br>
              <a:rPr lang="en-GB" sz="1600" b="0" i="0" dirty="0">
                <a:solidFill>
                  <a:schemeClr val="bg2"/>
                </a:solidFill>
                <a:effectLst/>
                <a:latin typeface="-apple-system"/>
              </a:rPr>
            </a:br>
            <a:endParaRPr lang="en-GB" sz="1600" b="0" i="0" dirty="0">
              <a:solidFill>
                <a:schemeClr val="bg2"/>
              </a:solidFill>
              <a:effectLst/>
              <a:latin typeface="-apple-system"/>
            </a:endParaRPr>
          </a:p>
          <a:p>
            <a:pPr>
              <a:buClr>
                <a:srgbClr val="FAC776"/>
              </a:buClr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7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9EF83D-7897-7422-8362-77CCE14C4546}"/>
              </a:ext>
            </a:extLst>
          </p:cNvPr>
          <p:cNvSpPr txBox="1"/>
          <p:nvPr/>
        </p:nvSpPr>
        <p:spPr>
          <a:xfrm>
            <a:off x="7497796" y="6581001"/>
            <a:ext cx="264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 View of Birmingham</a:t>
            </a:r>
          </a:p>
        </p:txBody>
      </p:sp>
      <p:pic>
        <p:nvPicPr>
          <p:cNvPr id="14" name="slide2" descr="selling birmingham ">
            <a:extLst>
              <a:ext uri="{FF2B5EF4-FFF2-40B4-BE49-F238E27FC236}">
                <a16:creationId xmlns:a16="http://schemas.microsoft.com/office/drawing/2014/main" id="{28264A40-C089-143C-A0DD-7ECDC11EB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428"/>
            <a:ext cx="9144000" cy="69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8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432EF-0506-9866-FD94-78583DEFF668}"/>
              </a:ext>
            </a:extLst>
          </p:cNvPr>
          <p:cNvSpPr txBox="1"/>
          <p:nvPr/>
        </p:nvSpPr>
        <p:spPr>
          <a:xfrm>
            <a:off x="5666993" y="1005186"/>
            <a:ext cx="3476779" cy="1014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latin typeface="+mj-lt"/>
                <a:ea typeface="+mj-ea"/>
                <a:cs typeface="+mj-cs"/>
              </a:rPr>
              <a:t>Analysis of property type  and price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66994" y="2146542"/>
            <a:ext cx="23681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685" y="3122496"/>
            <a:ext cx="264761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68A7D-9B59-A893-2CD4-293A67EAB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9366"/>
          <a:stretch/>
        </p:blipFill>
        <p:spPr>
          <a:xfrm>
            <a:off x="85059" y="457210"/>
            <a:ext cx="5465135" cy="5454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FFEDE0-CFE1-3EBF-65C0-120FCDCAE10A}"/>
              </a:ext>
            </a:extLst>
          </p:cNvPr>
          <p:cNvSpPr txBox="1"/>
          <p:nvPr/>
        </p:nvSpPr>
        <p:spPr>
          <a:xfrm>
            <a:off x="5665603" y="2273609"/>
            <a:ext cx="3265746" cy="2872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is  a bar graph that shows the relationship between the average price and property type.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From the analysis, it is evident that the price of land is most expensive than buying a house. </a:t>
            </a:r>
          </a:p>
        </p:txBody>
      </p:sp>
    </p:spTree>
    <p:extLst>
      <p:ext uri="{BB962C8B-B14F-4D97-AF65-F5344CB8AC3E}">
        <p14:creationId xmlns:p14="http://schemas.microsoft.com/office/powerpoint/2010/main" val="408053564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{299AD7F8-23D2-FC49-AE9E-806C7AC53F8B}tf10001070_mac</Template>
  <TotalTime>7503</TotalTime>
  <Words>788</Words>
  <Application>Microsoft Macintosh PowerPoint</Application>
  <PresentationFormat>On-screen Show (4:3)</PresentationFormat>
  <Paragraphs>84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-apple-system</vt:lpstr>
      <vt:lpstr>arial</vt:lpstr>
      <vt:lpstr>arial</vt:lpstr>
      <vt:lpstr>Calibri</vt:lpstr>
      <vt:lpstr>Calibri Light</vt:lpstr>
      <vt:lpstr>Georgia</vt:lpstr>
      <vt:lpstr>Gill Sans MT</vt:lpstr>
      <vt:lpstr>Open Sans</vt:lpstr>
      <vt:lpstr>Rubik</vt:lpstr>
      <vt:lpstr>Symbol</vt:lpstr>
      <vt:lpstr>Times New Roman</vt:lpstr>
      <vt:lpstr>Gallery</vt:lpstr>
      <vt:lpstr>SELLING BIRMINGHAM </vt:lpstr>
      <vt:lpstr>We are real estate agents in one of Uk’s most populous cities. We buy and sell properties within Birmingham. We have been given the task of creating a dashboard that our clients could use without any stress when trying to find the home of their dreams. Our data is obtained from Zoopla( www.zoopla.co.uk and Rightmove(www.rightmove.co.uk). </vt:lpstr>
      <vt:lpstr>Group Members and JOB DESCRIPTION</vt:lpstr>
      <vt:lpstr>Research QUESTIONS</vt:lpstr>
      <vt:lpstr>Research OBJECTIVES </vt:lpstr>
      <vt:lpstr>          RESEARCH BASED ON:     Web scraping the data                                                       Cleaning the data     Loading  into flask     Creating  a dashboard     Creating a functional website</vt:lpstr>
      <vt:lpstr>FACTS ABOUT  Birmingham </vt:lpstr>
      <vt:lpstr>PowerPoint Presentation</vt:lpstr>
      <vt:lpstr>PowerPoint Presentation</vt:lpstr>
      <vt:lpstr> price and bedrooms</vt:lpstr>
      <vt:lpstr>Price and bathrooms </vt:lpstr>
      <vt:lpstr>KEY CONCLUSIONS and recommendation </vt:lpstr>
      <vt:lpstr>TABULATOR ( JAVA SCRPT LIBRARY)</vt:lpstr>
      <vt:lpstr>CHALLENGES ENCOUNTERED </vt:lpstr>
      <vt:lpstr>Home is the starting place of love, hope and  dreams. BRIMINGHAM IS HOME.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SELLING BIRMINGHAM </dc:title>
  <dc:creator>Irawo Bebeyi</dc:creator>
  <cp:lastModifiedBy>Irawo Bebeyi</cp:lastModifiedBy>
  <cp:revision>6</cp:revision>
  <dcterms:created xsi:type="dcterms:W3CDTF">2022-09-14T22:16:42Z</dcterms:created>
  <dcterms:modified xsi:type="dcterms:W3CDTF">2022-10-02T23:15:39Z</dcterms:modified>
</cp:coreProperties>
</file>